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78"/>
  </p:notesMasterIdLst>
  <p:handoutMasterIdLst>
    <p:handoutMasterId r:id="rId79"/>
  </p:handoutMasterIdLst>
  <p:sldIdLst>
    <p:sldId id="256" r:id="rId2"/>
    <p:sldId id="339" r:id="rId3"/>
    <p:sldId id="340" r:id="rId4"/>
    <p:sldId id="414" r:id="rId5"/>
    <p:sldId id="346" r:id="rId6"/>
    <p:sldId id="418" r:id="rId7"/>
    <p:sldId id="431" r:id="rId8"/>
    <p:sldId id="426" r:id="rId9"/>
    <p:sldId id="292" r:id="rId10"/>
    <p:sldId id="295" r:id="rId11"/>
    <p:sldId id="452" r:id="rId12"/>
    <p:sldId id="353" r:id="rId13"/>
    <p:sldId id="354" r:id="rId14"/>
    <p:sldId id="355" r:id="rId15"/>
    <p:sldId id="356" r:id="rId16"/>
    <p:sldId id="358" r:id="rId17"/>
    <p:sldId id="357" r:id="rId18"/>
    <p:sldId id="362" r:id="rId19"/>
    <p:sldId id="405" r:id="rId20"/>
    <p:sldId id="363" r:id="rId21"/>
    <p:sldId id="364" r:id="rId22"/>
    <p:sldId id="419" r:id="rId23"/>
    <p:sldId id="365" r:id="rId24"/>
    <p:sldId id="366" r:id="rId25"/>
    <p:sldId id="367" r:id="rId26"/>
    <p:sldId id="407" r:id="rId27"/>
    <p:sldId id="368" r:id="rId28"/>
    <p:sldId id="468" r:id="rId29"/>
    <p:sldId id="471" r:id="rId30"/>
    <p:sldId id="369" r:id="rId31"/>
    <p:sldId id="371" r:id="rId32"/>
    <p:sldId id="372" r:id="rId33"/>
    <p:sldId id="470" r:id="rId34"/>
    <p:sldId id="373" r:id="rId35"/>
    <p:sldId id="374" r:id="rId36"/>
    <p:sldId id="375" r:id="rId37"/>
    <p:sldId id="376" r:id="rId38"/>
    <p:sldId id="377" r:id="rId39"/>
    <p:sldId id="378" r:id="rId40"/>
    <p:sldId id="379" r:id="rId41"/>
    <p:sldId id="380" r:id="rId42"/>
    <p:sldId id="458" r:id="rId43"/>
    <p:sldId id="467" r:id="rId44"/>
    <p:sldId id="449" r:id="rId45"/>
    <p:sldId id="453" r:id="rId46"/>
    <p:sldId id="444" r:id="rId47"/>
    <p:sldId id="445" r:id="rId48"/>
    <p:sldId id="451" r:id="rId49"/>
    <p:sldId id="429" r:id="rId50"/>
    <p:sldId id="430" r:id="rId51"/>
    <p:sldId id="381" r:id="rId52"/>
    <p:sldId id="384" r:id="rId53"/>
    <p:sldId id="413" r:id="rId54"/>
    <p:sldId id="450" r:id="rId55"/>
    <p:sldId id="472" r:id="rId56"/>
    <p:sldId id="454" r:id="rId57"/>
    <p:sldId id="455" r:id="rId58"/>
    <p:sldId id="460" r:id="rId59"/>
    <p:sldId id="461" r:id="rId60"/>
    <p:sldId id="462" r:id="rId61"/>
    <p:sldId id="463" r:id="rId62"/>
    <p:sldId id="464" r:id="rId63"/>
    <p:sldId id="389" r:id="rId64"/>
    <p:sldId id="401" r:id="rId65"/>
    <p:sldId id="425" r:id="rId66"/>
    <p:sldId id="442" r:id="rId67"/>
    <p:sldId id="459" r:id="rId68"/>
    <p:sldId id="391" r:id="rId69"/>
    <p:sldId id="420" r:id="rId70"/>
    <p:sldId id="421" r:id="rId71"/>
    <p:sldId id="466" r:id="rId72"/>
    <p:sldId id="422" r:id="rId73"/>
    <p:sldId id="423" r:id="rId74"/>
    <p:sldId id="424" r:id="rId75"/>
    <p:sldId id="434" r:id="rId76"/>
    <p:sldId id="395" r:id="rId77"/>
  </p:sldIdLst>
  <p:sldSz cx="9144000" cy="5143500" type="screen16x9"/>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ED8E7"/>
    <a:srgbClr val="DDDDDD"/>
    <a:srgbClr val="660066"/>
    <a:srgbClr val="FFCCFF"/>
    <a:srgbClr val="CCFFCC"/>
    <a:srgbClr val="FC8004"/>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4736EF-B247-40E9-99D8-7BE3D6193753}">
  <a:tblStyle styleId="{AC4736EF-B247-40E9-99D8-7BE3D619375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9" autoAdjust="0"/>
    <p:restoredTop sz="95278" autoAdjust="0"/>
  </p:normalViewPr>
  <p:slideViewPr>
    <p:cSldViewPr>
      <p:cViewPr varScale="1">
        <p:scale>
          <a:sx n="87" d="100"/>
          <a:sy n="87" d="100"/>
        </p:scale>
        <p:origin x="900"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DB015-3817-42DB-8FDD-B01DAB6C9C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N"/>
        </a:p>
      </dgm:t>
    </dgm:pt>
    <dgm:pt modelId="{9B28B6EB-F006-49D9-A27C-2A7CA1D1B186}">
      <dgm:prSet phldrT="[Text]"/>
      <dgm:spPr/>
      <dgm:t>
        <a:bodyPr/>
        <a:lstStyle/>
        <a:p>
          <a:r>
            <a:rPr lang="en-IN" dirty="0"/>
            <a:t>2</a:t>
          </a:r>
        </a:p>
      </dgm:t>
    </dgm:pt>
    <dgm:pt modelId="{FDF8DB41-D53E-483C-BE86-32DCA9382450}" type="parTrans" cxnId="{078EA09E-EDCC-4FB3-B62F-D7C4C4CD950B}">
      <dgm:prSet/>
      <dgm:spPr/>
      <dgm:t>
        <a:bodyPr/>
        <a:lstStyle/>
        <a:p>
          <a:endParaRPr lang="en-IN"/>
        </a:p>
      </dgm:t>
    </dgm:pt>
    <dgm:pt modelId="{81989C3E-F573-4133-BC48-E34DBE2F5910}" type="sibTrans" cxnId="{078EA09E-EDCC-4FB3-B62F-D7C4C4CD950B}">
      <dgm:prSet/>
      <dgm:spPr/>
      <dgm:t>
        <a:bodyPr/>
        <a:lstStyle/>
        <a:p>
          <a:r>
            <a:rPr lang="en-IN" dirty="0"/>
            <a:t>1</a:t>
          </a:r>
        </a:p>
      </dgm:t>
    </dgm:pt>
    <dgm:pt modelId="{E56FCB43-B407-4557-B880-6A145FC5EDD0}">
      <dgm:prSet phldrT="[Text]" custT="1"/>
      <dgm:spPr/>
      <dgm:t>
        <a:bodyPr/>
        <a:lstStyle/>
        <a:p>
          <a:endParaRPr lang="en-IN" sz="1200" b="1" dirty="0"/>
        </a:p>
      </dgm:t>
    </dgm:pt>
    <dgm:pt modelId="{A3E207B3-0878-43C3-B2A5-A252895A6842}" type="parTrans" cxnId="{19E720E0-8E50-4BB1-9C8F-53F18EEECADD}">
      <dgm:prSet/>
      <dgm:spPr/>
      <dgm:t>
        <a:bodyPr/>
        <a:lstStyle/>
        <a:p>
          <a:endParaRPr lang="en-IN"/>
        </a:p>
      </dgm:t>
    </dgm:pt>
    <dgm:pt modelId="{CB3C1776-4EA3-4452-89AC-F6A77DE5B9C2}" type="sibTrans" cxnId="{19E720E0-8E50-4BB1-9C8F-53F18EEECADD}">
      <dgm:prSet/>
      <dgm:spPr/>
      <dgm:t>
        <a:bodyPr/>
        <a:lstStyle/>
        <a:p>
          <a:r>
            <a:rPr lang="en-IN" dirty="0"/>
            <a:t>3</a:t>
          </a:r>
        </a:p>
      </dgm:t>
    </dgm:pt>
    <dgm:pt modelId="{4CD22A94-2AB5-4D27-BF5C-953178751781}">
      <dgm:prSet phldrT="[Text]"/>
      <dgm:spPr/>
      <dgm:t>
        <a:bodyPr/>
        <a:lstStyle/>
        <a:p>
          <a:r>
            <a:rPr lang="en-IN" dirty="0"/>
            <a:t>4</a:t>
          </a:r>
        </a:p>
      </dgm:t>
    </dgm:pt>
    <dgm:pt modelId="{95521803-5230-4A69-B3B6-6D9464D366BC}" type="parTrans" cxnId="{A26C49BF-02D0-4DAB-89C6-94E22A66D7F2}">
      <dgm:prSet/>
      <dgm:spPr/>
      <dgm:t>
        <a:bodyPr/>
        <a:lstStyle/>
        <a:p>
          <a:endParaRPr lang="en-IN"/>
        </a:p>
      </dgm:t>
    </dgm:pt>
    <dgm:pt modelId="{7B9BCCAF-582C-4F98-9E02-D914B57119B0}" type="sibTrans" cxnId="{A26C49BF-02D0-4DAB-89C6-94E22A66D7F2}">
      <dgm:prSet/>
      <dgm:spPr>
        <a:solidFill>
          <a:schemeClr val="bg1">
            <a:lumMod val="95000"/>
          </a:schemeClr>
        </a:solidFill>
      </dgm:spPr>
      <dgm:t>
        <a:bodyPr/>
        <a:lstStyle/>
        <a:p>
          <a:endParaRPr lang="en-IN" dirty="0"/>
        </a:p>
      </dgm:t>
    </dgm:pt>
    <dgm:pt modelId="{2F31B75D-E840-42B7-9731-1136CA9AE0FC}" type="pres">
      <dgm:prSet presAssocID="{16EDB015-3817-42DB-8FDD-B01DAB6C9CBD}" presName="Name0" presStyleCnt="0">
        <dgm:presLayoutVars>
          <dgm:chMax/>
          <dgm:chPref/>
          <dgm:dir/>
          <dgm:animLvl val="lvl"/>
        </dgm:presLayoutVars>
      </dgm:prSet>
      <dgm:spPr/>
      <dgm:t>
        <a:bodyPr/>
        <a:lstStyle/>
        <a:p>
          <a:endParaRPr lang="en-US"/>
        </a:p>
      </dgm:t>
    </dgm:pt>
    <dgm:pt modelId="{4FF79448-E04A-4E8C-B23B-5E3FB42A96CA}" type="pres">
      <dgm:prSet presAssocID="{9B28B6EB-F006-49D9-A27C-2A7CA1D1B186}" presName="composite" presStyleCnt="0"/>
      <dgm:spPr/>
    </dgm:pt>
    <dgm:pt modelId="{3F7CA546-C0DF-45CD-A0D5-93B7EC4D6B81}" type="pres">
      <dgm:prSet presAssocID="{9B28B6EB-F006-49D9-A27C-2A7CA1D1B186}" presName="Parent1" presStyleLbl="node1" presStyleIdx="0" presStyleCnt="6">
        <dgm:presLayoutVars>
          <dgm:chMax val="1"/>
          <dgm:chPref val="1"/>
          <dgm:bulletEnabled val="1"/>
        </dgm:presLayoutVars>
      </dgm:prSet>
      <dgm:spPr/>
      <dgm:t>
        <a:bodyPr/>
        <a:lstStyle/>
        <a:p>
          <a:endParaRPr lang="en-US"/>
        </a:p>
      </dgm:t>
    </dgm:pt>
    <dgm:pt modelId="{0C00C33B-289C-43C3-9B5F-4C6D50F7B6FC}" type="pres">
      <dgm:prSet presAssocID="{9B28B6EB-F006-49D9-A27C-2A7CA1D1B186}" presName="Childtext1" presStyleLbl="revTx" presStyleIdx="0" presStyleCnt="3">
        <dgm:presLayoutVars>
          <dgm:chMax val="0"/>
          <dgm:chPref val="0"/>
          <dgm:bulletEnabled val="1"/>
        </dgm:presLayoutVars>
      </dgm:prSet>
      <dgm:spPr/>
    </dgm:pt>
    <dgm:pt modelId="{C22F0E63-9834-43EF-B16E-9803B78FDB4A}" type="pres">
      <dgm:prSet presAssocID="{9B28B6EB-F006-49D9-A27C-2A7CA1D1B186}" presName="BalanceSpacing" presStyleCnt="0"/>
      <dgm:spPr/>
    </dgm:pt>
    <dgm:pt modelId="{BAC04C6A-75DC-4C8E-BED5-3F37162CB6EA}" type="pres">
      <dgm:prSet presAssocID="{9B28B6EB-F006-49D9-A27C-2A7CA1D1B186}" presName="BalanceSpacing1" presStyleCnt="0"/>
      <dgm:spPr/>
    </dgm:pt>
    <dgm:pt modelId="{901F283E-7B80-4959-80EE-D83C5FAACA7F}" type="pres">
      <dgm:prSet presAssocID="{81989C3E-F573-4133-BC48-E34DBE2F5910}" presName="Accent1Text" presStyleLbl="node1" presStyleIdx="1" presStyleCnt="6"/>
      <dgm:spPr/>
      <dgm:t>
        <a:bodyPr/>
        <a:lstStyle/>
        <a:p>
          <a:endParaRPr lang="en-US"/>
        </a:p>
      </dgm:t>
    </dgm:pt>
    <dgm:pt modelId="{4194EE0E-177D-4152-A782-F1AF4524B176}" type="pres">
      <dgm:prSet presAssocID="{81989C3E-F573-4133-BC48-E34DBE2F5910}" presName="spaceBetweenRectangles" presStyleCnt="0"/>
      <dgm:spPr/>
    </dgm:pt>
    <dgm:pt modelId="{D5CC4105-B087-4287-BBAF-C38E55880EB4}" type="pres">
      <dgm:prSet presAssocID="{E56FCB43-B407-4557-B880-6A145FC5EDD0}" presName="composite" presStyleCnt="0"/>
      <dgm:spPr/>
    </dgm:pt>
    <dgm:pt modelId="{002322AB-FCD0-4B75-A509-02C4FD23A40F}" type="pres">
      <dgm:prSet presAssocID="{E56FCB43-B407-4557-B880-6A145FC5EDD0}" presName="Parent1" presStyleLbl="node1" presStyleIdx="2" presStyleCnt="6">
        <dgm:presLayoutVars>
          <dgm:chMax val="1"/>
          <dgm:chPref val="1"/>
          <dgm:bulletEnabled val="1"/>
        </dgm:presLayoutVars>
      </dgm:prSet>
      <dgm:spPr/>
      <dgm:t>
        <a:bodyPr/>
        <a:lstStyle/>
        <a:p>
          <a:endParaRPr lang="en-US"/>
        </a:p>
      </dgm:t>
    </dgm:pt>
    <dgm:pt modelId="{429D14FC-A81F-4E17-9452-7B34676ADCC4}" type="pres">
      <dgm:prSet presAssocID="{E56FCB43-B407-4557-B880-6A145FC5EDD0}" presName="Childtext1" presStyleLbl="revTx" presStyleIdx="1" presStyleCnt="3">
        <dgm:presLayoutVars>
          <dgm:chMax val="0"/>
          <dgm:chPref val="0"/>
          <dgm:bulletEnabled val="1"/>
        </dgm:presLayoutVars>
      </dgm:prSet>
      <dgm:spPr/>
    </dgm:pt>
    <dgm:pt modelId="{FEB81C39-978D-4EEB-8671-7CD49FEFD1EE}" type="pres">
      <dgm:prSet presAssocID="{E56FCB43-B407-4557-B880-6A145FC5EDD0}" presName="BalanceSpacing" presStyleCnt="0"/>
      <dgm:spPr/>
    </dgm:pt>
    <dgm:pt modelId="{43AC21D0-C773-401F-AE93-CEA18E6351CC}" type="pres">
      <dgm:prSet presAssocID="{E56FCB43-B407-4557-B880-6A145FC5EDD0}" presName="BalanceSpacing1" presStyleCnt="0"/>
      <dgm:spPr/>
    </dgm:pt>
    <dgm:pt modelId="{703531DC-6ED0-4D8B-AF9D-0E68422C9922}" type="pres">
      <dgm:prSet presAssocID="{CB3C1776-4EA3-4452-89AC-F6A77DE5B9C2}" presName="Accent1Text" presStyleLbl="node1" presStyleIdx="3" presStyleCnt="6"/>
      <dgm:spPr/>
      <dgm:t>
        <a:bodyPr/>
        <a:lstStyle/>
        <a:p>
          <a:endParaRPr lang="en-US"/>
        </a:p>
      </dgm:t>
    </dgm:pt>
    <dgm:pt modelId="{75FFD7B6-2A97-4B18-ABC9-DF253FEAFDF9}" type="pres">
      <dgm:prSet presAssocID="{CB3C1776-4EA3-4452-89AC-F6A77DE5B9C2}" presName="spaceBetweenRectangles" presStyleCnt="0"/>
      <dgm:spPr/>
    </dgm:pt>
    <dgm:pt modelId="{C98F17D3-6C69-4E38-9531-5CF63F42FFF2}" type="pres">
      <dgm:prSet presAssocID="{4CD22A94-2AB5-4D27-BF5C-953178751781}" presName="composite" presStyleCnt="0"/>
      <dgm:spPr/>
    </dgm:pt>
    <dgm:pt modelId="{58DDD145-0051-46A3-8C2F-C23F9B5971FD}" type="pres">
      <dgm:prSet presAssocID="{4CD22A94-2AB5-4D27-BF5C-953178751781}" presName="Parent1" presStyleLbl="node1" presStyleIdx="4" presStyleCnt="6">
        <dgm:presLayoutVars>
          <dgm:chMax val="1"/>
          <dgm:chPref val="1"/>
          <dgm:bulletEnabled val="1"/>
        </dgm:presLayoutVars>
      </dgm:prSet>
      <dgm:spPr/>
      <dgm:t>
        <a:bodyPr/>
        <a:lstStyle/>
        <a:p>
          <a:endParaRPr lang="en-US"/>
        </a:p>
      </dgm:t>
    </dgm:pt>
    <dgm:pt modelId="{2A19AEB9-D1B2-4E2D-B067-585CA1FBCC31}" type="pres">
      <dgm:prSet presAssocID="{4CD22A94-2AB5-4D27-BF5C-953178751781}" presName="Childtext1" presStyleLbl="revTx" presStyleIdx="2" presStyleCnt="3">
        <dgm:presLayoutVars>
          <dgm:chMax val="0"/>
          <dgm:chPref val="0"/>
          <dgm:bulletEnabled val="1"/>
        </dgm:presLayoutVars>
      </dgm:prSet>
      <dgm:spPr/>
    </dgm:pt>
    <dgm:pt modelId="{FFC05083-AC17-4B39-B7DF-2E9AFA16F60D}" type="pres">
      <dgm:prSet presAssocID="{4CD22A94-2AB5-4D27-BF5C-953178751781}" presName="BalanceSpacing" presStyleCnt="0"/>
      <dgm:spPr/>
    </dgm:pt>
    <dgm:pt modelId="{54DB2D96-B2EA-48D4-9675-2716457A5779}" type="pres">
      <dgm:prSet presAssocID="{4CD22A94-2AB5-4D27-BF5C-953178751781}" presName="BalanceSpacing1" presStyleCnt="0"/>
      <dgm:spPr/>
    </dgm:pt>
    <dgm:pt modelId="{8B6FB0F0-8DC6-4377-885C-CC1A951CD862}" type="pres">
      <dgm:prSet presAssocID="{7B9BCCAF-582C-4F98-9E02-D914B57119B0}" presName="Accent1Text" presStyleLbl="node1" presStyleIdx="5" presStyleCnt="6"/>
      <dgm:spPr/>
      <dgm:t>
        <a:bodyPr/>
        <a:lstStyle/>
        <a:p>
          <a:endParaRPr lang="en-US"/>
        </a:p>
      </dgm:t>
    </dgm:pt>
  </dgm:ptLst>
  <dgm:cxnLst>
    <dgm:cxn modelId="{333C4B86-0981-4A9A-A4E7-BCA3F49F0840}" type="presOf" srcId="{7B9BCCAF-582C-4F98-9E02-D914B57119B0}" destId="{8B6FB0F0-8DC6-4377-885C-CC1A951CD862}" srcOrd="0" destOrd="0" presId="urn:microsoft.com/office/officeart/2008/layout/AlternatingHexagons"/>
    <dgm:cxn modelId="{A26C49BF-02D0-4DAB-89C6-94E22A66D7F2}" srcId="{16EDB015-3817-42DB-8FDD-B01DAB6C9CBD}" destId="{4CD22A94-2AB5-4D27-BF5C-953178751781}" srcOrd="2" destOrd="0" parTransId="{95521803-5230-4A69-B3B6-6D9464D366BC}" sibTransId="{7B9BCCAF-582C-4F98-9E02-D914B57119B0}"/>
    <dgm:cxn modelId="{0ED6C783-B8AA-44BC-9C33-9DC04B5BBFC9}" type="presOf" srcId="{16EDB015-3817-42DB-8FDD-B01DAB6C9CBD}" destId="{2F31B75D-E840-42B7-9731-1136CA9AE0FC}" srcOrd="0" destOrd="0" presId="urn:microsoft.com/office/officeart/2008/layout/AlternatingHexagons"/>
    <dgm:cxn modelId="{BD2E0AB0-7D93-42F8-B610-4307B7B16C3E}" type="presOf" srcId="{CB3C1776-4EA3-4452-89AC-F6A77DE5B9C2}" destId="{703531DC-6ED0-4D8B-AF9D-0E68422C9922}" srcOrd="0" destOrd="0" presId="urn:microsoft.com/office/officeart/2008/layout/AlternatingHexagons"/>
    <dgm:cxn modelId="{0169E4B4-DA5A-48E9-AA88-10924D0B270B}" type="presOf" srcId="{9B28B6EB-F006-49D9-A27C-2A7CA1D1B186}" destId="{3F7CA546-C0DF-45CD-A0D5-93B7EC4D6B81}" srcOrd="0" destOrd="0" presId="urn:microsoft.com/office/officeart/2008/layout/AlternatingHexagons"/>
    <dgm:cxn modelId="{078EA09E-EDCC-4FB3-B62F-D7C4C4CD950B}" srcId="{16EDB015-3817-42DB-8FDD-B01DAB6C9CBD}" destId="{9B28B6EB-F006-49D9-A27C-2A7CA1D1B186}" srcOrd="0" destOrd="0" parTransId="{FDF8DB41-D53E-483C-BE86-32DCA9382450}" sibTransId="{81989C3E-F573-4133-BC48-E34DBE2F5910}"/>
    <dgm:cxn modelId="{EF92B313-665D-4AC4-8197-A7089D3F0B9A}" type="presOf" srcId="{4CD22A94-2AB5-4D27-BF5C-953178751781}" destId="{58DDD145-0051-46A3-8C2F-C23F9B5971FD}" srcOrd="0" destOrd="0" presId="urn:microsoft.com/office/officeart/2008/layout/AlternatingHexagons"/>
    <dgm:cxn modelId="{81D8F206-326A-4C3E-BE3E-A2281861D8CC}" type="presOf" srcId="{E56FCB43-B407-4557-B880-6A145FC5EDD0}" destId="{002322AB-FCD0-4B75-A509-02C4FD23A40F}" srcOrd="0" destOrd="0" presId="urn:microsoft.com/office/officeart/2008/layout/AlternatingHexagons"/>
    <dgm:cxn modelId="{DBF66A79-0EC6-4BE4-82AE-6C032D1E27ED}" type="presOf" srcId="{81989C3E-F573-4133-BC48-E34DBE2F5910}" destId="{901F283E-7B80-4959-80EE-D83C5FAACA7F}" srcOrd="0" destOrd="0" presId="urn:microsoft.com/office/officeart/2008/layout/AlternatingHexagons"/>
    <dgm:cxn modelId="{19E720E0-8E50-4BB1-9C8F-53F18EEECADD}" srcId="{16EDB015-3817-42DB-8FDD-B01DAB6C9CBD}" destId="{E56FCB43-B407-4557-B880-6A145FC5EDD0}" srcOrd="1" destOrd="0" parTransId="{A3E207B3-0878-43C3-B2A5-A252895A6842}" sibTransId="{CB3C1776-4EA3-4452-89AC-F6A77DE5B9C2}"/>
    <dgm:cxn modelId="{A8133463-44CA-42F5-98AB-C056A220AFBD}" type="presParOf" srcId="{2F31B75D-E840-42B7-9731-1136CA9AE0FC}" destId="{4FF79448-E04A-4E8C-B23B-5E3FB42A96CA}" srcOrd="0" destOrd="0" presId="urn:microsoft.com/office/officeart/2008/layout/AlternatingHexagons"/>
    <dgm:cxn modelId="{B7E8D06B-6598-47D1-A15B-3D9B7E3461B9}" type="presParOf" srcId="{4FF79448-E04A-4E8C-B23B-5E3FB42A96CA}" destId="{3F7CA546-C0DF-45CD-A0D5-93B7EC4D6B81}" srcOrd="0" destOrd="0" presId="urn:microsoft.com/office/officeart/2008/layout/AlternatingHexagons"/>
    <dgm:cxn modelId="{7B4E8B13-6275-4F8C-9CA3-4C8686936C96}" type="presParOf" srcId="{4FF79448-E04A-4E8C-B23B-5E3FB42A96CA}" destId="{0C00C33B-289C-43C3-9B5F-4C6D50F7B6FC}" srcOrd="1" destOrd="0" presId="urn:microsoft.com/office/officeart/2008/layout/AlternatingHexagons"/>
    <dgm:cxn modelId="{F9E5A76F-8F7D-43BE-9686-DF51B9970FE1}" type="presParOf" srcId="{4FF79448-E04A-4E8C-B23B-5E3FB42A96CA}" destId="{C22F0E63-9834-43EF-B16E-9803B78FDB4A}" srcOrd="2" destOrd="0" presId="urn:microsoft.com/office/officeart/2008/layout/AlternatingHexagons"/>
    <dgm:cxn modelId="{36423E1F-DF58-4C7A-A7FD-4E198874BC11}" type="presParOf" srcId="{4FF79448-E04A-4E8C-B23B-5E3FB42A96CA}" destId="{BAC04C6A-75DC-4C8E-BED5-3F37162CB6EA}" srcOrd="3" destOrd="0" presId="urn:microsoft.com/office/officeart/2008/layout/AlternatingHexagons"/>
    <dgm:cxn modelId="{B404530A-4910-492E-8EA4-8A243585EBA2}" type="presParOf" srcId="{4FF79448-E04A-4E8C-B23B-5E3FB42A96CA}" destId="{901F283E-7B80-4959-80EE-D83C5FAACA7F}" srcOrd="4" destOrd="0" presId="urn:microsoft.com/office/officeart/2008/layout/AlternatingHexagons"/>
    <dgm:cxn modelId="{A62C092D-4342-4917-93F2-0224AFE27983}" type="presParOf" srcId="{2F31B75D-E840-42B7-9731-1136CA9AE0FC}" destId="{4194EE0E-177D-4152-A782-F1AF4524B176}" srcOrd="1" destOrd="0" presId="urn:microsoft.com/office/officeart/2008/layout/AlternatingHexagons"/>
    <dgm:cxn modelId="{296104EF-1BEC-4C41-A922-77FA289032D4}" type="presParOf" srcId="{2F31B75D-E840-42B7-9731-1136CA9AE0FC}" destId="{D5CC4105-B087-4287-BBAF-C38E55880EB4}" srcOrd="2" destOrd="0" presId="urn:microsoft.com/office/officeart/2008/layout/AlternatingHexagons"/>
    <dgm:cxn modelId="{34C0309F-A8BC-4683-B742-B6860D8B26B4}" type="presParOf" srcId="{D5CC4105-B087-4287-BBAF-C38E55880EB4}" destId="{002322AB-FCD0-4B75-A509-02C4FD23A40F}" srcOrd="0" destOrd="0" presId="urn:microsoft.com/office/officeart/2008/layout/AlternatingHexagons"/>
    <dgm:cxn modelId="{5378F32A-8EF9-4498-93A4-4ECACB947F6D}" type="presParOf" srcId="{D5CC4105-B087-4287-BBAF-C38E55880EB4}" destId="{429D14FC-A81F-4E17-9452-7B34676ADCC4}" srcOrd="1" destOrd="0" presId="urn:microsoft.com/office/officeart/2008/layout/AlternatingHexagons"/>
    <dgm:cxn modelId="{8DDCA5DB-7EF5-4B73-9997-DC1E389C0306}" type="presParOf" srcId="{D5CC4105-B087-4287-BBAF-C38E55880EB4}" destId="{FEB81C39-978D-4EEB-8671-7CD49FEFD1EE}" srcOrd="2" destOrd="0" presId="urn:microsoft.com/office/officeart/2008/layout/AlternatingHexagons"/>
    <dgm:cxn modelId="{43708380-F7BC-4DB2-A2B1-2E27D9A3252C}" type="presParOf" srcId="{D5CC4105-B087-4287-BBAF-C38E55880EB4}" destId="{43AC21D0-C773-401F-AE93-CEA18E6351CC}" srcOrd="3" destOrd="0" presId="urn:microsoft.com/office/officeart/2008/layout/AlternatingHexagons"/>
    <dgm:cxn modelId="{9FF0AA97-BDB5-4F62-8740-C30F04BA573B}" type="presParOf" srcId="{D5CC4105-B087-4287-BBAF-C38E55880EB4}" destId="{703531DC-6ED0-4D8B-AF9D-0E68422C9922}" srcOrd="4" destOrd="0" presId="urn:microsoft.com/office/officeart/2008/layout/AlternatingHexagons"/>
    <dgm:cxn modelId="{B1CB6EC6-A0CF-4AD5-A96B-5EE2732ECC81}" type="presParOf" srcId="{2F31B75D-E840-42B7-9731-1136CA9AE0FC}" destId="{75FFD7B6-2A97-4B18-ABC9-DF253FEAFDF9}" srcOrd="3" destOrd="0" presId="urn:microsoft.com/office/officeart/2008/layout/AlternatingHexagons"/>
    <dgm:cxn modelId="{A6B0A93C-16F2-4F87-9C4D-96171FF045D7}" type="presParOf" srcId="{2F31B75D-E840-42B7-9731-1136CA9AE0FC}" destId="{C98F17D3-6C69-4E38-9531-5CF63F42FFF2}" srcOrd="4" destOrd="0" presId="urn:microsoft.com/office/officeart/2008/layout/AlternatingHexagons"/>
    <dgm:cxn modelId="{F99B3698-B57C-4582-9D28-AFD9151DA5A8}" type="presParOf" srcId="{C98F17D3-6C69-4E38-9531-5CF63F42FFF2}" destId="{58DDD145-0051-46A3-8C2F-C23F9B5971FD}" srcOrd="0" destOrd="0" presId="urn:microsoft.com/office/officeart/2008/layout/AlternatingHexagons"/>
    <dgm:cxn modelId="{9BC3CC3D-4F4E-4F7D-ACF0-D76CE1BE8F63}" type="presParOf" srcId="{C98F17D3-6C69-4E38-9531-5CF63F42FFF2}" destId="{2A19AEB9-D1B2-4E2D-B067-585CA1FBCC31}" srcOrd="1" destOrd="0" presId="urn:microsoft.com/office/officeart/2008/layout/AlternatingHexagons"/>
    <dgm:cxn modelId="{A0A86DFB-2A85-4FB0-9593-AD1F2DB852A0}" type="presParOf" srcId="{C98F17D3-6C69-4E38-9531-5CF63F42FFF2}" destId="{FFC05083-AC17-4B39-B7DF-2E9AFA16F60D}" srcOrd="2" destOrd="0" presId="urn:microsoft.com/office/officeart/2008/layout/AlternatingHexagons"/>
    <dgm:cxn modelId="{ADAD2194-D5DB-4CE7-AB0F-DC62353CC4DB}" type="presParOf" srcId="{C98F17D3-6C69-4E38-9531-5CF63F42FFF2}" destId="{54DB2D96-B2EA-48D4-9675-2716457A5779}" srcOrd="3" destOrd="0" presId="urn:microsoft.com/office/officeart/2008/layout/AlternatingHexagons"/>
    <dgm:cxn modelId="{57F60893-378C-440B-81DE-869D6504E0C1}" type="presParOf" srcId="{C98F17D3-6C69-4E38-9531-5CF63F42FFF2}" destId="{8B6FB0F0-8DC6-4377-885C-CC1A951CD86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DB015-3817-42DB-8FDD-B01DAB6C9C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N"/>
        </a:p>
      </dgm:t>
    </dgm:pt>
    <dgm:pt modelId="{9B28B6EB-F006-49D9-A27C-2A7CA1D1B186}">
      <dgm:prSet phldrT="[Text]"/>
      <dgm:spPr/>
      <dgm:t>
        <a:bodyPr/>
        <a:lstStyle/>
        <a:p>
          <a:r>
            <a:rPr lang="en-IN" dirty="0"/>
            <a:t>2</a:t>
          </a:r>
        </a:p>
      </dgm:t>
    </dgm:pt>
    <dgm:pt modelId="{FDF8DB41-D53E-483C-BE86-32DCA9382450}" type="parTrans" cxnId="{078EA09E-EDCC-4FB3-B62F-D7C4C4CD950B}">
      <dgm:prSet/>
      <dgm:spPr/>
      <dgm:t>
        <a:bodyPr/>
        <a:lstStyle/>
        <a:p>
          <a:endParaRPr lang="en-IN"/>
        </a:p>
      </dgm:t>
    </dgm:pt>
    <dgm:pt modelId="{81989C3E-F573-4133-BC48-E34DBE2F5910}" type="sibTrans" cxnId="{078EA09E-EDCC-4FB3-B62F-D7C4C4CD950B}">
      <dgm:prSet/>
      <dgm:spPr/>
      <dgm:t>
        <a:bodyPr/>
        <a:lstStyle/>
        <a:p>
          <a:r>
            <a:rPr lang="en-IN" dirty="0"/>
            <a:t>1</a:t>
          </a:r>
        </a:p>
      </dgm:t>
    </dgm:pt>
    <dgm:pt modelId="{E56FCB43-B407-4557-B880-6A145FC5EDD0}">
      <dgm:prSet phldrT="[Text]" custT="1"/>
      <dgm:spPr/>
      <dgm:t>
        <a:bodyPr/>
        <a:lstStyle/>
        <a:p>
          <a:endParaRPr lang="en-IN" sz="1200" b="1" dirty="0"/>
        </a:p>
      </dgm:t>
    </dgm:pt>
    <dgm:pt modelId="{A3E207B3-0878-43C3-B2A5-A252895A6842}" type="parTrans" cxnId="{19E720E0-8E50-4BB1-9C8F-53F18EEECADD}">
      <dgm:prSet/>
      <dgm:spPr/>
      <dgm:t>
        <a:bodyPr/>
        <a:lstStyle/>
        <a:p>
          <a:endParaRPr lang="en-IN"/>
        </a:p>
      </dgm:t>
    </dgm:pt>
    <dgm:pt modelId="{CB3C1776-4EA3-4452-89AC-F6A77DE5B9C2}" type="sibTrans" cxnId="{19E720E0-8E50-4BB1-9C8F-53F18EEECADD}">
      <dgm:prSet/>
      <dgm:spPr/>
      <dgm:t>
        <a:bodyPr/>
        <a:lstStyle/>
        <a:p>
          <a:r>
            <a:rPr lang="en-IN" dirty="0"/>
            <a:t>3</a:t>
          </a:r>
        </a:p>
      </dgm:t>
    </dgm:pt>
    <dgm:pt modelId="{4CD22A94-2AB5-4D27-BF5C-953178751781}">
      <dgm:prSet phldrT="[Text]"/>
      <dgm:spPr/>
      <dgm:t>
        <a:bodyPr/>
        <a:lstStyle/>
        <a:p>
          <a:r>
            <a:rPr lang="en-IN" dirty="0"/>
            <a:t>4</a:t>
          </a:r>
        </a:p>
      </dgm:t>
    </dgm:pt>
    <dgm:pt modelId="{95521803-5230-4A69-B3B6-6D9464D366BC}" type="parTrans" cxnId="{A26C49BF-02D0-4DAB-89C6-94E22A66D7F2}">
      <dgm:prSet/>
      <dgm:spPr/>
      <dgm:t>
        <a:bodyPr/>
        <a:lstStyle/>
        <a:p>
          <a:endParaRPr lang="en-IN"/>
        </a:p>
      </dgm:t>
    </dgm:pt>
    <dgm:pt modelId="{7B9BCCAF-582C-4F98-9E02-D914B57119B0}" type="sibTrans" cxnId="{A26C49BF-02D0-4DAB-89C6-94E22A66D7F2}">
      <dgm:prSet/>
      <dgm:spPr/>
      <dgm:t>
        <a:bodyPr/>
        <a:lstStyle/>
        <a:p>
          <a:r>
            <a:rPr lang="en-IN" dirty="0"/>
            <a:t>5</a:t>
          </a:r>
        </a:p>
      </dgm:t>
    </dgm:pt>
    <dgm:pt modelId="{2F31B75D-E840-42B7-9731-1136CA9AE0FC}" type="pres">
      <dgm:prSet presAssocID="{16EDB015-3817-42DB-8FDD-B01DAB6C9CBD}" presName="Name0" presStyleCnt="0">
        <dgm:presLayoutVars>
          <dgm:chMax/>
          <dgm:chPref/>
          <dgm:dir/>
          <dgm:animLvl val="lvl"/>
        </dgm:presLayoutVars>
      </dgm:prSet>
      <dgm:spPr/>
      <dgm:t>
        <a:bodyPr/>
        <a:lstStyle/>
        <a:p>
          <a:endParaRPr lang="en-US"/>
        </a:p>
      </dgm:t>
    </dgm:pt>
    <dgm:pt modelId="{4FF79448-E04A-4E8C-B23B-5E3FB42A96CA}" type="pres">
      <dgm:prSet presAssocID="{9B28B6EB-F006-49D9-A27C-2A7CA1D1B186}" presName="composite" presStyleCnt="0"/>
      <dgm:spPr/>
    </dgm:pt>
    <dgm:pt modelId="{3F7CA546-C0DF-45CD-A0D5-93B7EC4D6B81}" type="pres">
      <dgm:prSet presAssocID="{9B28B6EB-F006-49D9-A27C-2A7CA1D1B186}" presName="Parent1" presStyleLbl="node1" presStyleIdx="0" presStyleCnt="6">
        <dgm:presLayoutVars>
          <dgm:chMax val="1"/>
          <dgm:chPref val="1"/>
          <dgm:bulletEnabled val="1"/>
        </dgm:presLayoutVars>
      </dgm:prSet>
      <dgm:spPr/>
      <dgm:t>
        <a:bodyPr/>
        <a:lstStyle/>
        <a:p>
          <a:endParaRPr lang="en-US"/>
        </a:p>
      </dgm:t>
    </dgm:pt>
    <dgm:pt modelId="{0C00C33B-289C-43C3-9B5F-4C6D50F7B6FC}" type="pres">
      <dgm:prSet presAssocID="{9B28B6EB-F006-49D9-A27C-2A7CA1D1B186}" presName="Childtext1" presStyleLbl="revTx" presStyleIdx="0" presStyleCnt="3">
        <dgm:presLayoutVars>
          <dgm:chMax val="0"/>
          <dgm:chPref val="0"/>
          <dgm:bulletEnabled val="1"/>
        </dgm:presLayoutVars>
      </dgm:prSet>
      <dgm:spPr/>
    </dgm:pt>
    <dgm:pt modelId="{C22F0E63-9834-43EF-B16E-9803B78FDB4A}" type="pres">
      <dgm:prSet presAssocID="{9B28B6EB-F006-49D9-A27C-2A7CA1D1B186}" presName="BalanceSpacing" presStyleCnt="0"/>
      <dgm:spPr/>
    </dgm:pt>
    <dgm:pt modelId="{BAC04C6A-75DC-4C8E-BED5-3F37162CB6EA}" type="pres">
      <dgm:prSet presAssocID="{9B28B6EB-F006-49D9-A27C-2A7CA1D1B186}" presName="BalanceSpacing1" presStyleCnt="0"/>
      <dgm:spPr/>
    </dgm:pt>
    <dgm:pt modelId="{901F283E-7B80-4959-80EE-D83C5FAACA7F}" type="pres">
      <dgm:prSet presAssocID="{81989C3E-F573-4133-BC48-E34DBE2F5910}" presName="Accent1Text" presStyleLbl="node1" presStyleIdx="1" presStyleCnt="6"/>
      <dgm:spPr/>
      <dgm:t>
        <a:bodyPr/>
        <a:lstStyle/>
        <a:p>
          <a:endParaRPr lang="en-US"/>
        </a:p>
      </dgm:t>
    </dgm:pt>
    <dgm:pt modelId="{4194EE0E-177D-4152-A782-F1AF4524B176}" type="pres">
      <dgm:prSet presAssocID="{81989C3E-F573-4133-BC48-E34DBE2F5910}" presName="spaceBetweenRectangles" presStyleCnt="0"/>
      <dgm:spPr/>
    </dgm:pt>
    <dgm:pt modelId="{D5CC4105-B087-4287-BBAF-C38E55880EB4}" type="pres">
      <dgm:prSet presAssocID="{E56FCB43-B407-4557-B880-6A145FC5EDD0}" presName="composite" presStyleCnt="0"/>
      <dgm:spPr/>
    </dgm:pt>
    <dgm:pt modelId="{002322AB-FCD0-4B75-A509-02C4FD23A40F}" type="pres">
      <dgm:prSet presAssocID="{E56FCB43-B407-4557-B880-6A145FC5EDD0}" presName="Parent1" presStyleLbl="node1" presStyleIdx="2" presStyleCnt="6">
        <dgm:presLayoutVars>
          <dgm:chMax val="1"/>
          <dgm:chPref val="1"/>
          <dgm:bulletEnabled val="1"/>
        </dgm:presLayoutVars>
      </dgm:prSet>
      <dgm:spPr/>
      <dgm:t>
        <a:bodyPr/>
        <a:lstStyle/>
        <a:p>
          <a:endParaRPr lang="en-US"/>
        </a:p>
      </dgm:t>
    </dgm:pt>
    <dgm:pt modelId="{429D14FC-A81F-4E17-9452-7B34676ADCC4}" type="pres">
      <dgm:prSet presAssocID="{E56FCB43-B407-4557-B880-6A145FC5EDD0}" presName="Childtext1" presStyleLbl="revTx" presStyleIdx="1" presStyleCnt="3">
        <dgm:presLayoutVars>
          <dgm:chMax val="0"/>
          <dgm:chPref val="0"/>
          <dgm:bulletEnabled val="1"/>
        </dgm:presLayoutVars>
      </dgm:prSet>
      <dgm:spPr/>
    </dgm:pt>
    <dgm:pt modelId="{FEB81C39-978D-4EEB-8671-7CD49FEFD1EE}" type="pres">
      <dgm:prSet presAssocID="{E56FCB43-B407-4557-B880-6A145FC5EDD0}" presName="BalanceSpacing" presStyleCnt="0"/>
      <dgm:spPr/>
    </dgm:pt>
    <dgm:pt modelId="{43AC21D0-C773-401F-AE93-CEA18E6351CC}" type="pres">
      <dgm:prSet presAssocID="{E56FCB43-B407-4557-B880-6A145FC5EDD0}" presName="BalanceSpacing1" presStyleCnt="0"/>
      <dgm:spPr/>
    </dgm:pt>
    <dgm:pt modelId="{703531DC-6ED0-4D8B-AF9D-0E68422C9922}" type="pres">
      <dgm:prSet presAssocID="{CB3C1776-4EA3-4452-89AC-F6A77DE5B9C2}" presName="Accent1Text" presStyleLbl="node1" presStyleIdx="3" presStyleCnt="6"/>
      <dgm:spPr/>
      <dgm:t>
        <a:bodyPr/>
        <a:lstStyle/>
        <a:p>
          <a:endParaRPr lang="en-US"/>
        </a:p>
      </dgm:t>
    </dgm:pt>
    <dgm:pt modelId="{75FFD7B6-2A97-4B18-ABC9-DF253FEAFDF9}" type="pres">
      <dgm:prSet presAssocID="{CB3C1776-4EA3-4452-89AC-F6A77DE5B9C2}" presName="spaceBetweenRectangles" presStyleCnt="0"/>
      <dgm:spPr/>
    </dgm:pt>
    <dgm:pt modelId="{C98F17D3-6C69-4E38-9531-5CF63F42FFF2}" type="pres">
      <dgm:prSet presAssocID="{4CD22A94-2AB5-4D27-BF5C-953178751781}" presName="composite" presStyleCnt="0"/>
      <dgm:spPr/>
    </dgm:pt>
    <dgm:pt modelId="{58DDD145-0051-46A3-8C2F-C23F9B5971FD}" type="pres">
      <dgm:prSet presAssocID="{4CD22A94-2AB5-4D27-BF5C-953178751781}" presName="Parent1" presStyleLbl="node1" presStyleIdx="4" presStyleCnt="6">
        <dgm:presLayoutVars>
          <dgm:chMax val="1"/>
          <dgm:chPref val="1"/>
          <dgm:bulletEnabled val="1"/>
        </dgm:presLayoutVars>
      </dgm:prSet>
      <dgm:spPr/>
      <dgm:t>
        <a:bodyPr/>
        <a:lstStyle/>
        <a:p>
          <a:endParaRPr lang="en-US"/>
        </a:p>
      </dgm:t>
    </dgm:pt>
    <dgm:pt modelId="{2A19AEB9-D1B2-4E2D-B067-585CA1FBCC31}" type="pres">
      <dgm:prSet presAssocID="{4CD22A94-2AB5-4D27-BF5C-953178751781}" presName="Childtext1" presStyleLbl="revTx" presStyleIdx="2" presStyleCnt="3">
        <dgm:presLayoutVars>
          <dgm:chMax val="0"/>
          <dgm:chPref val="0"/>
          <dgm:bulletEnabled val="1"/>
        </dgm:presLayoutVars>
      </dgm:prSet>
      <dgm:spPr/>
    </dgm:pt>
    <dgm:pt modelId="{FFC05083-AC17-4B39-B7DF-2E9AFA16F60D}" type="pres">
      <dgm:prSet presAssocID="{4CD22A94-2AB5-4D27-BF5C-953178751781}" presName="BalanceSpacing" presStyleCnt="0"/>
      <dgm:spPr/>
    </dgm:pt>
    <dgm:pt modelId="{54DB2D96-B2EA-48D4-9675-2716457A5779}" type="pres">
      <dgm:prSet presAssocID="{4CD22A94-2AB5-4D27-BF5C-953178751781}" presName="BalanceSpacing1" presStyleCnt="0"/>
      <dgm:spPr/>
    </dgm:pt>
    <dgm:pt modelId="{8B6FB0F0-8DC6-4377-885C-CC1A951CD862}" type="pres">
      <dgm:prSet presAssocID="{7B9BCCAF-582C-4F98-9E02-D914B57119B0}" presName="Accent1Text" presStyleLbl="node1" presStyleIdx="5" presStyleCnt="6"/>
      <dgm:spPr/>
      <dgm:t>
        <a:bodyPr/>
        <a:lstStyle/>
        <a:p>
          <a:endParaRPr lang="en-US"/>
        </a:p>
      </dgm:t>
    </dgm:pt>
  </dgm:ptLst>
  <dgm:cxnLst>
    <dgm:cxn modelId="{84F028B3-9303-49CE-899D-665DE4562400}" type="presOf" srcId="{CB3C1776-4EA3-4452-89AC-F6A77DE5B9C2}" destId="{703531DC-6ED0-4D8B-AF9D-0E68422C9922}" srcOrd="0" destOrd="0" presId="urn:microsoft.com/office/officeart/2008/layout/AlternatingHexagons"/>
    <dgm:cxn modelId="{078EA09E-EDCC-4FB3-B62F-D7C4C4CD950B}" srcId="{16EDB015-3817-42DB-8FDD-B01DAB6C9CBD}" destId="{9B28B6EB-F006-49D9-A27C-2A7CA1D1B186}" srcOrd="0" destOrd="0" parTransId="{FDF8DB41-D53E-483C-BE86-32DCA9382450}" sibTransId="{81989C3E-F573-4133-BC48-E34DBE2F5910}"/>
    <dgm:cxn modelId="{0FE4D8D8-E582-48C7-9032-A4CF670BE231}" type="presOf" srcId="{E56FCB43-B407-4557-B880-6A145FC5EDD0}" destId="{002322AB-FCD0-4B75-A509-02C4FD23A40F}" srcOrd="0" destOrd="0" presId="urn:microsoft.com/office/officeart/2008/layout/AlternatingHexagons"/>
    <dgm:cxn modelId="{6EF0FC39-8BEF-4D8D-A013-A93356BB592A}" type="presOf" srcId="{7B9BCCAF-582C-4F98-9E02-D914B57119B0}" destId="{8B6FB0F0-8DC6-4377-885C-CC1A951CD862}" srcOrd="0" destOrd="0" presId="urn:microsoft.com/office/officeart/2008/layout/AlternatingHexagons"/>
    <dgm:cxn modelId="{69D4F472-4375-4D82-9490-FE42806A3959}" type="presOf" srcId="{16EDB015-3817-42DB-8FDD-B01DAB6C9CBD}" destId="{2F31B75D-E840-42B7-9731-1136CA9AE0FC}" srcOrd="0" destOrd="0" presId="urn:microsoft.com/office/officeart/2008/layout/AlternatingHexagons"/>
    <dgm:cxn modelId="{D67B4A3A-872C-437E-8F06-6F33B4E12748}" type="presOf" srcId="{9B28B6EB-F006-49D9-A27C-2A7CA1D1B186}" destId="{3F7CA546-C0DF-45CD-A0D5-93B7EC4D6B81}" srcOrd="0" destOrd="0" presId="urn:microsoft.com/office/officeart/2008/layout/AlternatingHexagons"/>
    <dgm:cxn modelId="{19E720E0-8E50-4BB1-9C8F-53F18EEECADD}" srcId="{16EDB015-3817-42DB-8FDD-B01DAB6C9CBD}" destId="{E56FCB43-B407-4557-B880-6A145FC5EDD0}" srcOrd="1" destOrd="0" parTransId="{A3E207B3-0878-43C3-B2A5-A252895A6842}" sibTransId="{CB3C1776-4EA3-4452-89AC-F6A77DE5B9C2}"/>
    <dgm:cxn modelId="{E06BFCB4-CECC-40DC-B68A-3025A3739798}" type="presOf" srcId="{4CD22A94-2AB5-4D27-BF5C-953178751781}" destId="{58DDD145-0051-46A3-8C2F-C23F9B5971FD}" srcOrd="0" destOrd="0" presId="urn:microsoft.com/office/officeart/2008/layout/AlternatingHexagons"/>
    <dgm:cxn modelId="{A8DF1032-4F10-4D7F-AD07-1E54D9975F86}" type="presOf" srcId="{81989C3E-F573-4133-BC48-E34DBE2F5910}" destId="{901F283E-7B80-4959-80EE-D83C5FAACA7F}" srcOrd="0" destOrd="0" presId="urn:microsoft.com/office/officeart/2008/layout/AlternatingHexagons"/>
    <dgm:cxn modelId="{A26C49BF-02D0-4DAB-89C6-94E22A66D7F2}" srcId="{16EDB015-3817-42DB-8FDD-B01DAB6C9CBD}" destId="{4CD22A94-2AB5-4D27-BF5C-953178751781}" srcOrd="2" destOrd="0" parTransId="{95521803-5230-4A69-B3B6-6D9464D366BC}" sibTransId="{7B9BCCAF-582C-4F98-9E02-D914B57119B0}"/>
    <dgm:cxn modelId="{1B414626-412F-4049-B991-6EF07F514551}" type="presParOf" srcId="{2F31B75D-E840-42B7-9731-1136CA9AE0FC}" destId="{4FF79448-E04A-4E8C-B23B-5E3FB42A96CA}" srcOrd="0" destOrd="0" presId="urn:microsoft.com/office/officeart/2008/layout/AlternatingHexagons"/>
    <dgm:cxn modelId="{F4F4AB99-2401-4AB9-A5D0-8227222C4E80}" type="presParOf" srcId="{4FF79448-E04A-4E8C-B23B-5E3FB42A96CA}" destId="{3F7CA546-C0DF-45CD-A0D5-93B7EC4D6B81}" srcOrd="0" destOrd="0" presId="urn:microsoft.com/office/officeart/2008/layout/AlternatingHexagons"/>
    <dgm:cxn modelId="{95469C37-39D5-46CF-AFA1-F48A63C3E1EC}" type="presParOf" srcId="{4FF79448-E04A-4E8C-B23B-5E3FB42A96CA}" destId="{0C00C33B-289C-43C3-9B5F-4C6D50F7B6FC}" srcOrd="1" destOrd="0" presId="urn:microsoft.com/office/officeart/2008/layout/AlternatingHexagons"/>
    <dgm:cxn modelId="{27F065BE-8DBD-4516-B509-9F3E13E78178}" type="presParOf" srcId="{4FF79448-E04A-4E8C-B23B-5E3FB42A96CA}" destId="{C22F0E63-9834-43EF-B16E-9803B78FDB4A}" srcOrd="2" destOrd="0" presId="urn:microsoft.com/office/officeart/2008/layout/AlternatingHexagons"/>
    <dgm:cxn modelId="{2571AB35-7516-4C04-8CBA-A6C01254A771}" type="presParOf" srcId="{4FF79448-E04A-4E8C-B23B-5E3FB42A96CA}" destId="{BAC04C6A-75DC-4C8E-BED5-3F37162CB6EA}" srcOrd="3" destOrd="0" presId="urn:microsoft.com/office/officeart/2008/layout/AlternatingHexagons"/>
    <dgm:cxn modelId="{887BFC39-8E1D-43E1-BC80-55E96DBD10DA}" type="presParOf" srcId="{4FF79448-E04A-4E8C-B23B-5E3FB42A96CA}" destId="{901F283E-7B80-4959-80EE-D83C5FAACA7F}" srcOrd="4" destOrd="0" presId="urn:microsoft.com/office/officeart/2008/layout/AlternatingHexagons"/>
    <dgm:cxn modelId="{19938A64-5329-41AF-BE2E-300596D75967}" type="presParOf" srcId="{2F31B75D-E840-42B7-9731-1136CA9AE0FC}" destId="{4194EE0E-177D-4152-A782-F1AF4524B176}" srcOrd="1" destOrd="0" presId="urn:microsoft.com/office/officeart/2008/layout/AlternatingHexagons"/>
    <dgm:cxn modelId="{E4FE7521-F586-4229-855F-31153434CD13}" type="presParOf" srcId="{2F31B75D-E840-42B7-9731-1136CA9AE0FC}" destId="{D5CC4105-B087-4287-BBAF-C38E55880EB4}" srcOrd="2" destOrd="0" presId="urn:microsoft.com/office/officeart/2008/layout/AlternatingHexagons"/>
    <dgm:cxn modelId="{46C071C0-46C5-43C9-9426-425540C2E7AA}" type="presParOf" srcId="{D5CC4105-B087-4287-BBAF-C38E55880EB4}" destId="{002322AB-FCD0-4B75-A509-02C4FD23A40F}" srcOrd="0" destOrd="0" presId="urn:microsoft.com/office/officeart/2008/layout/AlternatingHexagons"/>
    <dgm:cxn modelId="{F73C8422-33F2-4A4A-9791-EA2C983EBBF2}" type="presParOf" srcId="{D5CC4105-B087-4287-BBAF-C38E55880EB4}" destId="{429D14FC-A81F-4E17-9452-7B34676ADCC4}" srcOrd="1" destOrd="0" presId="urn:microsoft.com/office/officeart/2008/layout/AlternatingHexagons"/>
    <dgm:cxn modelId="{DEBC21C1-E265-4AFB-9FE3-FC5F6DF949D5}" type="presParOf" srcId="{D5CC4105-B087-4287-BBAF-C38E55880EB4}" destId="{FEB81C39-978D-4EEB-8671-7CD49FEFD1EE}" srcOrd="2" destOrd="0" presId="urn:microsoft.com/office/officeart/2008/layout/AlternatingHexagons"/>
    <dgm:cxn modelId="{9C487BDA-90AC-477B-8B36-16A540A2C249}" type="presParOf" srcId="{D5CC4105-B087-4287-BBAF-C38E55880EB4}" destId="{43AC21D0-C773-401F-AE93-CEA18E6351CC}" srcOrd="3" destOrd="0" presId="urn:microsoft.com/office/officeart/2008/layout/AlternatingHexagons"/>
    <dgm:cxn modelId="{F9D47754-8E06-4572-B182-4F3B08BCA614}" type="presParOf" srcId="{D5CC4105-B087-4287-BBAF-C38E55880EB4}" destId="{703531DC-6ED0-4D8B-AF9D-0E68422C9922}" srcOrd="4" destOrd="0" presId="urn:microsoft.com/office/officeart/2008/layout/AlternatingHexagons"/>
    <dgm:cxn modelId="{13916ABE-6DB9-4A98-9412-69BD72B0955A}" type="presParOf" srcId="{2F31B75D-E840-42B7-9731-1136CA9AE0FC}" destId="{75FFD7B6-2A97-4B18-ABC9-DF253FEAFDF9}" srcOrd="3" destOrd="0" presId="urn:microsoft.com/office/officeart/2008/layout/AlternatingHexagons"/>
    <dgm:cxn modelId="{C10538F7-D455-484F-9768-A23F34726F3B}" type="presParOf" srcId="{2F31B75D-E840-42B7-9731-1136CA9AE0FC}" destId="{C98F17D3-6C69-4E38-9531-5CF63F42FFF2}" srcOrd="4" destOrd="0" presId="urn:microsoft.com/office/officeart/2008/layout/AlternatingHexagons"/>
    <dgm:cxn modelId="{F7EDFABD-0194-4F2B-ABDD-CDCCD75795B6}" type="presParOf" srcId="{C98F17D3-6C69-4E38-9531-5CF63F42FFF2}" destId="{58DDD145-0051-46A3-8C2F-C23F9B5971FD}" srcOrd="0" destOrd="0" presId="urn:microsoft.com/office/officeart/2008/layout/AlternatingHexagons"/>
    <dgm:cxn modelId="{9C34B501-17B2-4FAB-99C8-BEA2A368BE84}" type="presParOf" srcId="{C98F17D3-6C69-4E38-9531-5CF63F42FFF2}" destId="{2A19AEB9-D1B2-4E2D-B067-585CA1FBCC31}" srcOrd="1" destOrd="0" presId="urn:microsoft.com/office/officeart/2008/layout/AlternatingHexagons"/>
    <dgm:cxn modelId="{139C1234-B1F6-43B9-ACA9-8D260C0EDDAD}" type="presParOf" srcId="{C98F17D3-6C69-4E38-9531-5CF63F42FFF2}" destId="{FFC05083-AC17-4B39-B7DF-2E9AFA16F60D}" srcOrd="2" destOrd="0" presId="urn:microsoft.com/office/officeart/2008/layout/AlternatingHexagons"/>
    <dgm:cxn modelId="{EDE4CBB9-CFBE-45D8-A12F-EC9FBF6DA1BE}" type="presParOf" srcId="{C98F17D3-6C69-4E38-9531-5CF63F42FFF2}" destId="{54DB2D96-B2EA-48D4-9675-2716457A5779}" srcOrd="3" destOrd="0" presId="urn:microsoft.com/office/officeart/2008/layout/AlternatingHexagons"/>
    <dgm:cxn modelId="{0B056CA7-1B74-41A7-B98C-B349EEF51656}" type="presParOf" srcId="{C98F17D3-6C69-4E38-9531-5CF63F42FFF2}" destId="{8B6FB0F0-8DC6-4377-885C-CC1A951CD862}"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95CD2-A836-4E03-9925-DB936DB7827E}"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IN"/>
        </a:p>
      </dgm:t>
    </dgm:pt>
    <dgm:pt modelId="{7637E4BC-E2B8-4AAD-8626-1FF13E57E294}">
      <dgm:prSet phldrT="[Text]"/>
      <dgm:spPr>
        <a:solidFill>
          <a:schemeClr val="accent1">
            <a:alpha val="30000"/>
          </a:schemeClr>
        </a:solidFill>
      </dgm:spPr>
      <dgm:t>
        <a:bodyPr/>
        <a:lstStyle/>
        <a:p>
          <a:pPr algn="l"/>
          <a:r>
            <a:rPr lang="en-IN" b="1" u="none" dirty="0">
              <a:solidFill>
                <a:schemeClr val="tx1"/>
              </a:solidFill>
              <a:latin typeface="Roboto Condensed"/>
            </a:rPr>
            <a:t>Electronic Voting (Fully /Partially)</a:t>
          </a:r>
        </a:p>
      </dgm:t>
    </dgm:pt>
    <dgm:pt modelId="{61858035-85F7-4094-B7E2-C3FEAE78C298}" type="parTrans" cxnId="{93014729-520D-4395-8A4B-F54B02A7CA7A}">
      <dgm:prSet/>
      <dgm:spPr/>
      <dgm:t>
        <a:bodyPr/>
        <a:lstStyle/>
        <a:p>
          <a:endParaRPr lang="en-IN"/>
        </a:p>
      </dgm:t>
    </dgm:pt>
    <dgm:pt modelId="{9D79BA63-A817-48BF-851E-84A1A9972512}" type="sibTrans" cxnId="{93014729-520D-4395-8A4B-F54B02A7CA7A}">
      <dgm:prSet/>
      <dgm:spPr/>
      <dgm:t>
        <a:bodyPr/>
        <a:lstStyle/>
        <a:p>
          <a:endParaRPr lang="en-IN"/>
        </a:p>
      </dgm:t>
    </dgm:pt>
    <dgm:pt modelId="{A5711E59-7D95-4C91-B960-D2D238577B1A}">
      <dgm:prSet phldrT="[Text]"/>
      <dgm:spPr>
        <a:solidFill>
          <a:schemeClr val="accent1">
            <a:alpha val="30000"/>
          </a:schemeClr>
        </a:solidFill>
      </dgm:spPr>
      <dgm:t>
        <a:bodyPr/>
        <a:lstStyle/>
        <a:p>
          <a:pPr algn="just"/>
          <a:r>
            <a:rPr lang="en-IN" b="1" u="none" dirty="0" smtClean="0">
              <a:solidFill>
                <a:srgbClr val="FF0000"/>
              </a:solidFill>
              <a:latin typeface="Roboto Condensed"/>
            </a:rPr>
            <a:t>19 Countries </a:t>
          </a:r>
          <a:r>
            <a:rPr lang="en-IN" b="1" dirty="0">
              <a:solidFill>
                <a:schemeClr val="tx1"/>
              </a:solidFill>
              <a:latin typeface="Roboto Condensed"/>
            </a:rPr>
            <a:t>using electronic voting in some form through EVMs (Direct Recording Machines), some with Paper Trail.</a:t>
          </a:r>
        </a:p>
      </dgm:t>
    </dgm:pt>
    <dgm:pt modelId="{B11DD9A4-685B-4339-A8DF-2A937F86AE33}" type="parTrans" cxnId="{5198A35A-564B-4F15-9547-983BCB7DC2DB}">
      <dgm:prSet/>
      <dgm:spPr/>
      <dgm:t>
        <a:bodyPr/>
        <a:lstStyle/>
        <a:p>
          <a:endParaRPr lang="en-IN"/>
        </a:p>
      </dgm:t>
    </dgm:pt>
    <dgm:pt modelId="{A4515210-BD47-4FE8-95E9-9E70B18805B9}" type="sibTrans" cxnId="{5198A35A-564B-4F15-9547-983BCB7DC2DB}">
      <dgm:prSet/>
      <dgm:spPr/>
      <dgm:t>
        <a:bodyPr/>
        <a:lstStyle/>
        <a:p>
          <a:endParaRPr lang="en-IN"/>
        </a:p>
      </dgm:t>
    </dgm:pt>
    <dgm:pt modelId="{1C1B0D10-5160-4855-A5F7-B3FDBF55B329}">
      <dgm:prSet phldrT="[Text]"/>
      <dgm:spPr>
        <a:solidFill>
          <a:schemeClr val="accent1">
            <a:alpha val="30000"/>
          </a:schemeClr>
        </a:solidFill>
      </dgm:spPr>
      <dgm:t>
        <a:bodyPr/>
        <a:lstStyle/>
        <a:p>
          <a:pPr algn="just"/>
          <a:r>
            <a:rPr lang="en-IN" b="1" dirty="0">
              <a:solidFill>
                <a:schemeClr val="tx1"/>
              </a:solidFill>
              <a:latin typeface="Roboto Condensed"/>
            </a:rPr>
            <a:t>India, </a:t>
          </a:r>
          <a:r>
            <a:rPr lang="en-IN" b="1" dirty="0" smtClean="0">
              <a:solidFill>
                <a:schemeClr val="tx1"/>
              </a:solidFill>
              <a:latin typeface="Roboto Condensed"/>
            </a:rPr>
            <a:t>USA,</a:t>
          </a:r>
          <a:r>
            <a:rPr lang="en-IN" b="1" baseline="0" dirty="0" smtClean="0">
              <a:solidFill>
                <a:schemeClr val="tx1"/>
              </a:solidFill>
              <a:latin typeface="Roboto Condensed"/>
            </a:rPr>
            <a:t> </a:t>
          </a:r>
          <a:r>
            <a:rPr lang="en-IN" b="1" dirty="0" smtClean="0">
              <a:solidFill>
                <a:schemeClr val="tx1"/>
              </a:solidFill>
              <a:latin typeface="Roboto Condensed"/>
            </a:rPr>
            <a:t>Canada, Australia, Belgium, Bulgaria, Italy, Switzerland, Mexico, Brazil, Chile, Peru, Venezuela, Armenia, Namibia, Nepal, Bhutan, Bangladesh.</a:t>
          </a:r>
          <a:endParaRPr lang="en-IN" b="1" dirty="0">
            <a:solidFill>
              <a:schemeClr val="tx1"/>
            </a:solidFill>
            <a:latin typeface="Roboto Condensed"/>
          </a:endParaRPr>
        </a:p>
      </dgm:t>
    </dgm:pt>
    <dgm:pt modelId="{0BB83B62-0DCC-4746-9B1E-F04BC325C895}" type="parTrans" cxnId="{8480A761-7C42-4AFE-A54B-82AC0DE5E8E3}">
      <dgm:prSet/>
      <dgm:spPr/>
      <dgm:t>
        <a:bodyPr/>
        <a:lstStyle/>
        <a:p>
          <a:endParaRPr lang="en-IN"/>
        </a:p>
      </dgm:t>
    </dgm:pt>
    <dgm:pt modelId="{6B11B3FB-0644-45C1-9C52-1C63EBB3DE72}" type="sibTrans" cxnId="{8480A761-7C42-4AFE-A54B-82AC0DE5E8E3}">
      <dgm:prSet/>
      <dgm:spPr/>
      <dgm:t>
        <a:bodyPr/>
        <a:lstStyle/>
        <a:p>
          <a:endParaRPr lang="en-IN"/>
        </a:p>
      </dgm:t>
    </dgm:pt>
    <dgm:pt modelId="{6EB338D9-730E-4074-B3F0-7870C9D2D2E7}">
      <dgm:prSet phldrT="[Text]"/>
      <dgm:spPr>
        <a:solidFill>
          <a:schemeClr val="accent1">
            <a:alpha val="30000"/>
          </a:schemeClr>
        </a:solidFill>
      </dgm:spPr>
      <dgm:t>
        <a:bodyPr/>
        <a:lstStyle/>
        <a:p>
          <a:pPr algn="l"/>
          <a:r>
            <a:rPr lang="en-IN" b="1" u="none" dirty="0">
              <a:solidFill>
                <a:schemeClr val="tx1"/>
              </a:solidFill>
              <a:latin typeface="Roboto Condensed"/>
            </a:rPr>
            <a:t>Electronic Counting</a:t>
          </a:r>
        </a:p>
      </dgm:t>
    </dgm:pt>
    <dgm:pt modelId="{F04A122C-4BCC-4342-A237-D9A285890E36}" type="parTrans" cxnId="{4B0A42DC-DD1B-4CDA-BF05-CB0C2C581DDD}">
      <dgm:prSet/>
      <dgm:spPr/>
      <dgm:t>
        <a:bodyPr/>
        <a:lstStyle/>
        <a:p>
          <a:endParaRPr lang="en-IN"/>
        </a:p>
      </dgm:t>
    </dgm:pt>
    <dgm:pt modelId="{F372C428-EDD2-46E8-B386-DA414E7F5B5C}" type="sibTrans" cxnId="{4B0A42DC-DD1B-4CDA-BF05-CB0C2C581DDD}">
      <dgm:prSet/>
      <dgm:spPr/>
      <dgm:t>
        <a:bodyPr/>
        <a:lstStyle/>
        <a:p>
          <a:endParaRPr lang="en-IN"/>
        </a:p>
      </dgm:t>
    </dgm:pt>
    <dgm:pt modelId="{7B954787-6F04-4E12-A7AC-9A8A4E9C71D4}">
      <dgm:prSet phldrT="[Text]"/>
      <dgm:spPr>
        <a:solidFill>
          <a:schemeClr val="accent1">
            <a:alpha val="30000"/>
          </a:schemeClr>
        </a:solidFill>
      </dgm:spPr>
      <dgm:t>
        <a:bodyPr/>
        <a:lstStyle/>
        <a:p>
          <a:pPr algn="just"/>
          <a:r>
            <a:rPr lang="en-IN" b="1" u="none" dirty="0">
              <a:solidFill>
                <a:srgbClr val="FF0000"/>
              </a:solidFill>
              <a:latin typeface="Roboto Condensed"/>
            </a:rPr>
            <a:t>13 </a:t>
          </a:r>
          <a:r>
            <a:rPr lang="en-IN" b="1" u="none" dirty="0" smtClean="0">
              <a:solidFill>
                <a:srgbClr val="FF0000"/>
              </a:solidFill>
              <a:latin typeface="Roboto Condensed"/>
            </a:rPr>
            <a:t>Countries </a:t>
          </a:r>
          <a:r>
            <a:rPr lang="en-IN" b="1" u="none" dirty="0">
              <a:solidFill>
                <a:schemeClr val="tx1"/>
              </a:solidFill>
              <a:latin typeface="Roboto Condensed"/>
            </a:rPr>
            <a:t>are </a:t>
          </a:r>
          <a:r>
            <a:rPr lang="en-IN" b="1" dirty="0">
              <a:solidFill>
                <a:schemeClr val="tx1"/>
              </a:solidFill>
              <a:latin typeface="Roboto Condensed"/>
            </a:rPr>
            <a:t>using e-technology for counting of votes</a:t>
          </a:r>
        </a:p>
      </dgm:t>
    </dgm:pt>
    <dgm:pt modelId="{033A03C5-7F2A-4096-A326-C8D2E1D1E39A}" type="parTrans" cxnId="{E9A238D8-C8C0-4501-AE18-54D66FA29C95}">
      <dgm:prSet/>
      <dgm:spPr/>
      <dgm:t>
        <a:bodyPr/>
        <a:lstStyle/>
        <a:p>
          <a:endParaRPr lang="en-IN"/>
        </a:p>
      </dgm:t>
    </dgm:pt>
    <dgm:pt modelId="{3E91B09B-1D41-4412-8E6E-3A9EB9B2569A}" type="sibTrans" cxnId="{E9A238D8-C8C0-4501-AE18-54D66FA29C95}">
      <dgm:prSet/>
      <dgm:spPr/>
      <dgm:t>
        <a:bodyPr/>
        <a:lstStyle/>
        <a:p>
          <a:endParaRPr lang="en-IN"/>
        </a:p>
      </dgm:t>
    </dgm:pt>
    <dgm:pt modelId="{330CEB21-E28F-4965-A7A3-5F851EC78C37}">
      <dgm:prSet phldrT="[Text]"/>
      <dgm:spPr>
        <a:solidFill>
          <a:schemeClr val="accent1">
            <a:alpha val="30000"/>
          </a:schemeClr>
        </a:solidFill>
      </dgm:spPr>
      <dgm:t>
        <a:bodyPr/>
        <a:lstStyle/>
        <a:p>
          <a:pPr algn="just"/>
          <a:r>
            <a:rPr lang="en-IN" b="1" dirty="0">
              <a:solidFill>
                <a:schemeClr val="tx1"/>
              </a:solidFill>
              <a:latin typeface="Roboto Condensed"/>
            </a:rPr>
            <a:t>Argentina, Brazil, Venezuela, Dominican Republic, Lithuania, Bulgaria, Belgium, Australia, South Korea, Philippines, Mongolia, Bhutan, Namibia.</a:t>
          </a:r>
        </a:p>
      </dgm:t>
    </dgm:pt>
    <dgm:pt modelId="{5E045FAD-81AB-4C0F-B32D-0318EE6D28A3}" type="parTrans" cxnId="{FFDCB924-07B7-40A6-830C-5FEF0069EEE3}">
      <dgm:prSet/>
      <dgm:spPr/>
      <dgm:t>
        <a:bodyPr/>
        <a:lstStyle/>
        <a:p>
          <a:endParaRPr lang="en-US"/>
        </a:p>
      </dgm:t>
    </dgm:pt>
    <dgm:pt modelId="{CDF1A481-2688-4ACC-BE93-9391D8B9408A}" type="sibTrans" cxnId="{FFDCB924-07B7-40A6-830C-5FEF0069EEE3}">
      <dgm:prSet/>
      <dgm:spPr/>
      <dgm:t>
        <a:bodyPr/>
        <a:lstStyle/>
        <a:p>
          <a:endParaRPr lang="en-US"/>
        </a:p>
      </dgm:t>
    </dgm:pt>
    <dgm:pt modelId="{96B8835C-374E-41A0-8D6F-650B0F891269}" type="pres">
      <dgm:prSet presAssocID="{BDC95CD2-A836-4E03-9925-DB936DB7827E}" presName="linear" presStyleCnt="0">
        <dgm:presLayoutVars>
          <dgm:dir/>
          <dgm:resizeHandles val="exact"/>
        </dgm:presLayoutVars>
      </dgm:prSet>
      <dgm:spPr/>
      <dgm:t>
        <a:bodyPr/>
        <a:lstStyle/>
        <a:p>
          <a:endParaRPr lang="en-US"/>
        </a:p>
      </dgm:t>
    </dgm:pt>
    <dgm:pt modelId="{B86BEC58-6B0B-4987-9806-91DC4C98FC92}" type="pres">
      <dgm:prSet presAssocID="{7637E4BC-E2B8-4AAD-8626-1FF13E57E294}" presName="comp" presStyleCnt="0"/>
      <dgm:spPr/>
    </dgm:pt>
    <dgm:pt modelId="{5D3692B0-19EA-4495-9736-614376103AE0}" type="pres">
      <dgm:prSet presAssocID="{7637E4BC-E2B8-4AAD-8626-1FF13E57E294}" presName="box" presStyleLbl="node1" presStyleIdx="0" presStyleCnt="2" custScaleY="113001"/>
      <dgm:spPr/>
      <dgm:t>
        <a:bodyPr/>
        <a:lstStyle/>
        <a:p>
          <a:endParaRPr lang="en-US"/>
        </a:p>
      </dgm:t>
    </dgm:pt>
    <dgm:pt modelId="{0FE913D4-72B0-4F99-8C28-8BDF46F85C27}" type="pres">
      <dgm:prSet presAssocID="{7637E4BC-E2B8-4AAD-8626-1FF13E57E294}"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6333CB52-9D5F-4512-BE69-E38471C12411}" type="pres">
      <dgm:prSet presAssocID="{7637E4BC-E2B8-4AAD-8626-1FF13E57E294}" presName="text" presStyleLbl="node1" presStyleIdx="0" presStyleCnt="2">
        <dgm:presLayoutVars>
          <dgm:bulletEnabled val="1"/>
        </dgm:presLayoutVars>
      </dgm:prSet>
      <dgm:spPr/>
      <dgm:t>
        <a:bodyPr/>
        <a:lstStyle/>
        <a:p>
          <a:endParaRPr lang="en-US"/>
        </a:p>
      </dgm:t>
    </dgm:pt>
    <dgm:pt modelId="{0928BBCA-CBE4-4008-833D-5C9DBD757243}" type="pres">
      <dgm:prSet presAssocID="{9D79BA63-A817-48BF-851E-84A1A9972512}" presName="spacer" presStyleCnt="0"/>
      <dgm:spPr/>
    </dgm:pt>
    <dgm:pt modelId="{A4DBBC8C-0125-4A85-9780-DBA692ABCD22}" type="pres">
      <dgm:prSet presAssocID="{6EB338D9-730E-4074-B3F0-7870C9D2D2E7}" presName="comp" presStyleCnt="0"/>
      <dgm:spPr/>
    </dgm:pt>
    <dgm:pt modelId="{4E4D3106-B000-4CEB-9BF4-740DC56E3C4A}" type="pres">
      <dgm:prSet presAssocID="{6EB338D9-730E-4074-B3F0-7870C9D2D2E7}" presName="box" presStyleLbl="node1" presStyleIdx="1" presStyleCnt="2"/>
      <dgm:spPr/>
      <dgm:t>
        <a:bodyPr/>
        <a:lstStyle/>
        <a:p>
          <a:endParaRPr lang="en-US"/>
        </a:p>
      </dgm:t>
    </dgm:pt>
    <dgm:pt modelId="{C8579AC4-C04B-4473-B409-2567A0AE8FF1}" type="pres">
      <dgm:prSet presAssocID="{6EB338D9-730E-4074-B3F0-7870C9D2D2E7}"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170E476C-01CB-48FA-BCBF-051B196601A5}" type="pres">
      <dgm:prSet presAssocID="{6EB338D9-730E-4074-B3F0-7870C9D2D2E7}" presName="text" presStyleLbl="node1" presStyleIdx="1" presStyleCnt="2">
        <dgm:presLayoutVars>
          <dgm:bulletEnabled val="1"/>
        </dgm:presLayoutVars>
      </dgm:prSet>
      <dgm:spPr/>
      <dgm:t>
        <a:bodyPr/>
        <a:lstStyle/>
        <a:p>
          <a:endParaRPr lang="en-US"/>
        </a:p>
      </dgm:t>
    </dgm:pt>
  </dgm:ptLst>
  <dgm:cxnLst>
    <dgm:cxn modelId="{B76E4CE6-9BCC-4C9B-A7D1-703924536121}" type="presOf" srcId="{7637E4BC-E2B8-4AAD-8626-1FF13E57E294}" destId="{6333CB52-9D5F-4512-BE69-E38471C12411}" srcOrd="1" destOrd="0" presId="urn:microsoft.com/office/officeart/2005/8/layout/vList4#1"/>
    <dgm:cxn modelId="{4B0A42DC-DD1B-4CDA-BF05-CB0C2C581DDD}" srcId="{BDC95CD2-A836-4E03-9925-DB936DB7827E}" destId="{6EB338D9-730E-4074-B3F0-7870C9D2D2E7}" srcOrd="1" destOrd="0" parTransId="{F04A122C-4BCC-4342-A237-D9A285890E36}" sibTransId="{F372C428-EDD2-46E8-B386-DA414E7F5B5C}"/>
    <dgm:cxn modelId="{4A05DC19-E06D-4B19-9F33-E3808FE4892F}" type="presOf" srcId="{330CEB21-E28F-4965-A7A3-5F851EC78C37}" destId="{170E476C-01CB-48FA-BCBF-051B196601A5}" srcOrd="1" destOrd="2" presId="urn:microsoft.com/office/officeart/2005/8/layout/vList4#1"/>
    <dgm:cxn modelId="{23EAD77B-0F00-4094-B4E6-7879AAC60E27}" type="presOf" srcId="{A5711E59-7D95-4C91-B960-D2D238577B1A}" destId="{6333CB52-9D5F-4512-BE69-E38471C12411}" srcOrd="1" destOrd="1" presId="urn:microsoft.com/office/officeart/2005/8/layout/vList4#1"/>
    <dgm:cxn modelId="{E9A238D8-C8C0-4501-AE18-54D66FA29C95}" srcId="{6EB338D9-730E-4074-B3F0-7870C9D2D2E7}" destId="{7B954787-6F04-4E12-A7AC-9A8A4E9C71D4}" srcOrd="0" destOrd="0" parTransId="{033A03C5-7F2A-4096-A326-C8D2E1D1E39A}" sibTransId="{3E91B09B-1D41-4412-8E6E-3A9EB9B2569A}"/>
    <dgm:cxn modelId="{FFDCB924-07B7-40A6-830C-5FEF0069EEE3}" srcId="{6EB338D9-730E-4074-B3F0-7870C9D2D2E7}" destId="{330CEB21-E28F-4965-A7A3-5F851EC78C37}" srcOrd="1" destOrd="0" parTransId="{5E045FAD-81AB-4C0F-B32D-0318EE6D28A3}" sibTransId="{CDF1A481-2688-4ACC-BE93-9391D8B9408A}"/>
    <dgm:cxn modelId="{1158ABB6-6A60-4ADB-B978-44EE1BEB0187}" type="presOf" srcId="{6EB338D9-730E-4074-B3F0-7870C9D2D2E7}" destId="{170E476C-01CB-48FA-BCBF-051B196601A5}" srcOrd="1" destOrd="0" presId="urn:microsoft.com/office/officeart/2005/8/layout/vList4#1"/>
    <dgm:cxn modelId="{C9891F3E-CD4A-477E-9539-A46CA2A0F719}" type="presOf" srcId="{6EB338D9-730E-4074-B3F0-7870C9D2D2E7}" destId="{4E4D3106-B000-4CEB-9BF4-740DC56E3C4A}" srcOrd="0" destOrd="0" presId="urn:microsoft.com/office/officeart/2005/8/layout/vList4#1"/>
    <dgm:cxn modelId="{FAE77B31-9063-4E6C-A278-63E16437F05E}" type="presOf" srcId="{BDC95CD2-A836-4E03-9925-DB936DB7827E}" destId="{96B8835C-374E-41A0-8D6F-650B0F891269}" srcOrd="0" destOrd="0" presId="urn:microsoft.com/office/officeart/2005/8/layout/vList4#1"/>
    <dgm:cxn modelId="{93014729-520D-4395-8A4B-F54B02A7CA7A}" srcId="{BDC95CD2-A836-4E03-9925-DB936DB7827E}" destId="{7637E4BC-E2B8-4AAD-8626-1FF13E57E294}" srcOrd="0" destOrd="0" parTransId="{61858035-85F7-4094-B7E2-C3FEAE78C298}" sibTransId="{9D79BA63-A817-48BF-851E-84A1A9972512}"/>
    <dgm:cxn modelId="{E7AAF831-C829-420C-B7EA-3A60CEA0EB73}" type="presOf" srcId="{1C1B0D10-5160-4855-A5F7-B3FDBF55B329}" destId="{6333CB52-9D5F-4512-BE69-E38471C12411}" srcOrd="1" destOrd="2" presId="urn:microsoft.com/office/officeart/2005/8/layout/vList4#1"/>
    <dgm:cxn modelId="{B0C8AA18-38B8-44D6-AC19-936FFD1937E3}" type="presOf" srcId="{7B954787-6F04-4E12-A7AC-9A8A4E9C71D4}" destId="{170E476C-01CB-48FA-BCBF-051B196601A5}" srcOrd="1" destOrd="1" presId="urn:microsoft.com/office/officeart/2005/8/layout/vList4#1"/>
    <dgm:cxn modelId="{B10CF29B-A5AE-466A-9948-874F60BAF181}" type="presOf" srcId="{7B954787-6F04-4E12-A7AC-9A8A4E9C71D4}" destId="{4E4D3106-B000-4CEB-9BF4-740DC56E3C4A}" srcOrd="0" destOrd="1" presId="urn:microsoft.com/office/officeart/2005/8/layout/vList4#1"/>
    <dgm:cxn modelId="{5198A35A-564B-4F15-9547-983BCB7DC2DB}" srcId="{7637E4BC-E2B8-4AAD-8626-1FF13E57E294}" destId="{A5711E59-7D95-4C91-B960-D2D238577B1A}" srcOrd="0" destOrd="0" parTransId="{B11DD9A4-685B-4339-A8DF-2A937F86AE33}" sibTransId="{A4515210-BD47-4FE8-95E9-9E70B18805B9}"/>
    <dgm:cxn modelId="{E6ABD592-9390-4A08-A7AB-62E330EE61CA}" type="presOf" srcId="{330CEB21-E28F-4965-A7A3-5F851EC78C37}" destId="{4E4D3106-B000-4CEB-9BF4-740DC56E3C4A}" srcOrd="0" destOrd="2" presId="urn:microsoft.com/office/officeart/2005/8/layout/vList4#1"/>
    <dgm:cxn modelId="{2B5619CF-209F-4A03-914D-06134D982D6B}" type="presOf" srcId="{A5711E59-7D95-4C91-B960-D2D238577B1A}" destId="{5D3692B0-19EA-4495-9736-614376103AE0}" srcOrd="0" destOrd="1" presId="urn:microsoft.com/office/officeart/2005/8/layout/vList4#1"/>
    <dgm:cxn modelId="{8480A761-7C42-4AFE-A54B-82AC0DE5E8E3}" srcId="{7637E4BC-E2B8-4AAD-8626-1FF13E57E294}" destId="{1C1B0D10-5160-4855-A5F7-B3FDBF55B329}" srcOrd="1" destOrd="0" parTransId="{0BB83B62-0DCC-4746-9B1E-F04BC325C895}" sibTransId="{6B11B3FB-0644-45C1-9C52-1C63EBB3DE72}"/>
    <dgm:cxn modelId="{C993FD91-72EA-494B-8120-A362D2D70620}" type="presOf" srcId="{7637E4BC-E2B8-4AAD-8626-1FF13E57E294}" destId="{5D3692B0-19EA-4495-9736-614376103AE0}" srcOrd="0" destOrd="0" presId="urn:microsoft.com/office/officeart/2005/8/layout/vList4#1"/>
    <dgm:cxn modelId="{2B123FDD-F434-4D29-B659-107AD732213B}" type="presOf" srcId="{1C1B0D10-5160-4855-A5F7-B3FDBF55B329}" destId="{5D3692B0-19EA-4495-9736-614376103AE0}" srcOrd="0" destOrd="2" presId="urn:microsoft.com/office/officeart/2005/8/layout/vList4#1"/>
    <dgm:cxn modelId="{2745539B-4FB7-4530-A4AE-09C5C96EAAB1}" type="presParOf" srcId="{96B8835C-374E-41A0-8D6F-650B0F891269}" destId="{B86BEC58-6B0B-4987-9806-91DC4C98FC92}" srcOrd="0" destOrd="0" presId="urn:microsoft.com/office/officeart/2005/8/layout/vList4#1"/>
    <dgm:cxn modelId="{CB04C503-B0D0-4E92-AC03-B3EF5925016F}" type="presParOf" srcId="{B86BEC58-6B0B-4987-9806-91DC4C98FC92}" destId="{5D3692B0-19EA-4495-9736-614376103AE0}" srcOrd="0" destOrd="0" presId="urn:microsoft.com/office/officeart/2005/8/layout/vList4#1"/>
    <dgm:cxn modelId="{3C4598E2-C33B-4E4A-87AC-ACDD85FEB0B6}" type="presParOf" srcId="{B86BEC58-6B0B-4987-9806-91DC4C98FC92}" destId="{0FE913D4-72B0-4F99-8C28-8BDF46F85C27}" srcOrd="1" destOrd="0" presId="urn:microsoft.com/office/officeart/2005/8/layout/vList4#1"/>
    <dgm:cxn modelId="{4E3601D6-7F7D-4720-9714-293A655341F5}" type="presParOf" srcId="{B86BEC58-6B0B-4987-9806-91DC4C98FC92}" destId="{6333CB52-9D5F-4512-BE69-E38471C12411}" srcOrd="2" destOrd="0" presId="urn:microsoft.com/office/officeart/2005/8/layout/vList4#1"/>
    <dgm:cxn modelId="{5B15C713-0C90-4396-8A6A-84859BA72B3D}" type="presParOf" srcId="{96B8835C-374E-41A0-8D6F-650B0F891269}" destId="{0928BBCA-CBE4-4008-833D-5C9DBD757243}" srcOrd="1" destOrd="0" presId="urn:microsoft.com/office/officeart/2005/8/layout/vList4#1"/>
    <dgm:cxn modelId="{7F4AA9A6-04F3-4C12-8F6F-B564CE1FF9E2}" type="presParOf" srcId="{96B8835C-374E-41A0-8D6F-650B0F891269}" destId="{A4DBBC8C-0125-4A85-9780-DBA692ABCD22}" srcOrd="2" destOrd="0" presId="urn:microsoft.com/office/officeart/2005/8/layout/vList4#1"/>
    <dgm:cxn modelId="{635C7CE1-6CB6-4AE8-ABBB-9F15B719663B}" type="presParOf" srcId="{A4DBBC8C-0125-4A85-9780-DBA692ABCD22}" destId="{4E4D3106-B000-4CEB-9BF4-740DC56E3C4A}" srcOrd="0" destOrd="0" presId="urn:microsoft.com/office/officeart/2005/8/layout/vList4#1"/>
    <dgm:cxn modelId="{462E6CFD-2CB3-4990-A9FE-878D6B90E659}" type="presParOf" srcId="{A4DBBC8C-0125-4A85-9780-DBA692ABCD22}" destId="{C8579AC4-C04B-4473-B409-2567A0AE8FF1}" srcOrd="1" destOrd="0" presId="urn:microsoft.com/office/officeart/2005/8/layout/vList4#1"/>
    <dgm:cxn modelId="{C0DEEFD9-AA69-4467-AEEF-8818B37A7ED8}" type="presParOf" srcId="{A4DBBC8C-0125-4A85-9780-DBA692ABCD22}" destId="{170E476C-01CB-48FA-BCBF-051B196601A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CA546-C0DF-45CD-A0D5-93B7EC4D6B81}">
      <dsp:nvSpPr>
        <dsp:cNvPr id="0" name=""/>
        <dsp:cNvSpPr/>
      </dsp:nvSpPr>
      <dsp:spPr>
        <a:xfrm rot="5400000">
          <a:off x="1733817" y="55101"/>
          <a:ext cx="826470" cy="7190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2</a:t>
          </a:r>
        </a:p>
      </dsp:txBody>
      <dsp:txXfrm rot="-5400000">
        <a:off x="1899586" y="130173"/>
        <a:ext cx="494931" cy="568886"/>
      </dsp:txXfrm>
    </dsp:sp>
    <dsp:sp modelId="{0C00C33B-289C-43C3-9B5F-4C6D50F7B6FC}">
      <dsp:nvSpPr>
        <dsp:cNvPr id="0" name=""/>
        <dsp:cNvSpPr/>
      </dsp:nvSpPr>
      <dsp:spPr>
        <a:xfrm>
          <a:off x="2528385" y="166674"/>
          <a:ext cx="922340" cy="495882"/>
        </a:xfrm>
        <a:prstGeom prst="rect">
          <a:avLst/>
        </a:prstGeom>
        <a:noFill/>
        <a:ln>
          <a:noFill/>
        </a:ln>
        <a:effectLst/>
      </dsp:spPr>
      <dsp:style>
        <a:lnRef idx="0">
          <a:scrgbClr r="0" g="0" b="0"/>
        </a:lnRef>
        <a:fillRef idx="0">
          <a:scrgbClr r="0" g="0" b="0"/>
        </a:fillRef>
        <a:effectRef idx="0">
          <a:scrgbClr r="0" g="0" b="0"/>
        </a:effectRef>
        <a:fontRef idx="minor"/>
      </dsp:style>
    </dsp:sp>
    <dsp:sp modelId="{901F283E-7B80-4959-80EE-D83C5FAACA7F}">
      <dsp:nvSpPr>
        <dsp:cNvPr id="0" name=""/>
        <dsp:cNvSpPr/>
      </dsp:nvSpPr>
      <dsp:spPr>
        <a:xfrm rot="5400000">
          <a:off x="957265" y="55101"/>
          <a:ext cx="826470" cy="7190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a:t>1</a:t>
          </a:r>
        </a:p>
      </dsp:txBody>
      <dsp:txXfrm rot="-5400000">
        <a:off x="1123034" y="130173"/>
        <a:ext cx="494931" cy="568886"/>
      </dsp:txXfrm>
    </dsp:sp>
    <dsp:sp modelId="{002322AB-FCD0-4B75-A509-02C4FD23A40F}">
      <dsp:nvSpPr>
        <dsp:cNvPr id="0" name=""/>
        <dsp:cNvSpPr/>
      </dsp:nvSpPr>
      <dsp:spPr>
        <a:xfrm rot="5400000">
          <a:off x="1344053" y="756609"/>
          <a:ext cx="826470" cy="7190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IN" sz="1200" b="1" kern="1200" dirty="0"/>
        </a:p>
      </dsp:txBody>
      <dsp:txXfrm rot="-5400000">
        <a:off x="1509822" y="831681"/>
        <a:ext cx="494931" cy="568886"/>
      </dsp:txXfrm>
    </dsp:sp>
    <dsp:sp modelId="{429D14FC-A81F-4E17-9452-7B34676ADCC4}">
      <dsp:nvSpPr>
        <dsp:cNvPr id="0" name=""/>
        <dsp:cNvSpPr/>
      </dsp:nvSpPr>
      <dsp:spPr>
        <a:xfrm>
          <a:off x="475433" y="868182"/>
          <a:ext cx="892587" cy="495882"/>
        </a:xfrm>
        <a:prstGeom prst="rect">
          <a:avLst/>
        </a:prstGeom>
        <a:noFill/>
        <a:ln>
          <a:noFill/>
        </a:ln>
        <a:effectLst/>
      </dsp:spPr>
      <dsp:style>
        <a:lnRef idx="0">
          <a:scrgbClr r="0" g="0" b="0"/>
        </a:lnRef>
        <a:fillRef idx="0">
          <a:scrgbClr r="0" g="0" b="0"/>
        </a:fillRef>
        <a:effectRef idx="0">
          <a:scrgbClr r="0" g="0" b="0"/>
        </a:effectRef>
        <a:fontRef idx="minor"/>
      </dsp:style>
    </dsp:sp>
    <dsp:sp modelId="{703531DC-6ED0-4D8B-AF9D-0E68422C9922}">
      <dsp:nvSpPr>
        <dsp:cNvPr id="0" name=""/>
        <dsp:cNvSpPr/>
      </dsp:nvSpPr>
      <dsp:spPr>
        <a:xfrm rot="5400000">
          <a:off x="2120605" y="756609"/>
          <a:ext cx="826470" cy="7190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a:t>3</a:t>
          </a:r>
        </a:p>
      </dsp:txBody>
      <dsp:txXfrm rot="-5400000">
        <a:off x="2286374" y="831681"/>
        <a:ext cx="494931" cy="568886"/>
      </dsp:txXfrm>
    </dsp:sp>
    <dsp:sp modelId="{58DDD145-0051-46A3-8C2F-C23F9B5971FD}">
      <dsp:nvSpPr>
        <dsp:cNvPr id="0" name=""/>
        <dsp:cNvSpPr/>
      </dsp:nvSpPr>
      <dsp:spPr>
        <a:xfrm rot="5400000">
          <a:off x="1733817" y="1458117"/>
          <a:ext cx="826470" cy="71902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4</a:t>
          </a:r>
        </a:p>
      </dsp:txBody>
      <dsp:txXfrm rot="-5400000">
        <a:off x="1899586" y="1533189"/>
        <a:ext cx="494931" cy="568886"/>
      </dsp:txXfrm>
    </dsp:sp>
    <dsp:sp modelId="{2A19AEB9-D1B2-4E2D-B067-585CA1FBCC31}">
      <dsp:nvSpPr>
        <dsp:cNvPr id="0" name=""/>
        <dsp:cNvSpPr/>
      </dsp:nvSpPr>
      <dsp:spPr>
        <a:xfrm>
          <a:off x="2528385" y="1569690"/>
          <a:ext cx="922340" cy="495882"/>
        </a:xfrm>
        <a:prstGeom prst="rect">
          <a:avLst/>
        </a:prstGeom>
        <a:noFill/>
        <a:ln>
          <a:noFill/>
        </a:ln>
        <a:effectLst/>
      </dsp:spPr>
      <dsp:style>
        <a:lnRef idx="0">
          <a:scrgbClr r="0" g="0" b="0"/>
        </a:lnRef>
        <a:fillRef idx="0">
          <a:scrgbClr r="0" g="0" b="0"/>
        </a:fillRef>
        <a:effectRef idx="0">
          <a:scrgbClr r="0" g="0" b="0"/>
        </a:effectRef>
        <a:fontRef idx="minor"/>
      </dsp:style>
    </dsp:sp>
    <dsp:sp modelId="{8B6FB0F0-8DC6-4377-885C-CC1A951CD862}">
      <dsp:nvSpPr>
        <dsp:cNvPr id="0" name=""/>
        <dsp:cNvSpPr/>
      </dsp:nvSpPr>
      <dsp:spPr>
        <a:xfrm rot="5400000">
          <a:off x="957265" y="1458117"/>
          <a:ext cx="826470" cy="719029"/>
        </a:xfrm>
        <a:prstGeom prst="hexagon">
          <a:avLst>
            <a:gd name="adj" fmla="val 25000"/>
            <a:gd name="vf" fmla="val 11547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IN" sz="3600" kern="1200" dirty="0"/>
        </a:p>
      </dsp:txBody>
      <dsp:txXfrm rot="-5400000">
        <a:off x="1123034" y="1533189"/>
        <a:ext cx="494931" cy="568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CA546-C0DF-45CD-A0D5-93B7EC4D6B81}">
      <dsp:nvSpPr>
        <dsp:cNvPr id="0" name=""/>
        <dsp:cNvSpPr/>
      </dsp:nvSpPr>
      <dsp:spPr>
        <a:xfrm rot="5400000">
          <a:off x="1390730"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2</a:t>
          </a:r>
        </a:p>
      </dsp:txBody>
      <dsp:txXfrm rot="-5400000">
        <a:off x="1556634" y="129370"/>
        <a:ext cx="495334" cy="569350"/>
      </dsp:txXfrm>
    </dsp:sp>
    <dsp:sp modelId="{0C00C33B-289C-43C3-9B5F-4C6D50F7B6FC}">
      <dsp:nvSpPr>
        <dsp:cNvPr id="0" name=""/>
        <dsp:cNvSpPr/>
      </dsp:nvSpPr>
      <dsp:spPr>
        <a:xfrm>
          <a:off x="2185945" y="165902"/>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901F283E-7B80-4959-80EE-D83C5FAACA7F}">
      <dsp:nvSpPr>
        <dsp:cNvPr id="0" name=""/>
        <dsp:cNvSpPr/>
      </dsp:nvSpPr>
      <dsp:spPr>
        <a:xfrm rot="5400000">
          <a:off x="613547"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a:t>1</a:t>
          </a:r>
        </a:p>
      </dsp:txBody>
      <dsp:txXfrm rot="-5400000">
        <a:off x="779451" y="129370"/>
        <a:ext cx="495334" cy="569350"/>
      </dsp:txXfrm>
    </dsp:sp>
    <dsp:sp modelId="{002322AB-FCD0-4B75-A509-02C4FD23A40F}">
      <dsp:nvSpPr>
        <dsp:cNvPr id="0" name=""/>
        <dsp:cNvSpPr/>
      </dsp:nvSpPr>
      <dsp:spPr>
        <a:xfrm rot="5400000">
          <a:off x="1000650"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IN" sz="1200" b="1" kern="1200" dirty="0"/>
        </a:p>
      </dsp:txBody>
      <dsp:txXfrm rot="-5400000">
        <a:off x="1166554" y="831448"/>
        <a:ext cx="495334" cy="569350"/>
      </dsp:txXfrm>
    </dsp:sp>
    <dsp:sp modelId="{429D14FC-A81F-4E17-9452-7B34676ADCC4}">
      <dsp:nvSpPr>
        <dsp:cNvPr id="0" name=""/>
        <dsp:cNvSpPr/>
      </dsp:nvSpPr>
      <dsp:spPr>
        <a:xfrm>
          <a:off x="131323" y="867981"/>
          <a:ext cx="893314" cy="496285"/>
        </a:xfrm>
        <a:prstGeom prst="rect">
          <a:avLst/>
        </a:prstGeom>
        <a:noFill/>
        <a:ln>
          <a:noFill/>
        </a:ln>
        <a:effectLst/>
      </dsp:spPr>
      <dsp:style>
        <a:lnRef idx="0">
          <a:scrgbClr r="0" g="0" b="0"/>
        </a:lnRef>
        <a:fillRef idx="0">
          <a:scrgbClr r="0" g="0" b="0"/>
        </a:fillRef>
        <a:effectRef idx="0">
          <a:scrgbClr r="0" g="0" b="0"/>
        </a:effectRef>
        <a:fontRef idx="minor"/>
      </dsp:style>
    </dsp:sp>
    <dsp:sp modelId="{703531DC-6ED0-4D8B-AF9D-0E68422C9922}">
      <dsp:nvSpPr>
        <dsp:cNvPr id="0" name=""/>
        <dsp:cNvSpPr/>
      </dsp:nvSpPr>
      <dsp:spPr>
        <a:xfrm rot="5400000">
          <a:off x="1777833"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a:t>3</a:t>
          </a:r>
        </a:p>
      </dsp:txBody>
      <dsp:txXfrm rot="-5400000">
        <a:off x="1943737" y="831448"/>
        <a:ext cx="495334" cy="569350"/>
      </dsp:txXfrm>
    </dsp:sp>
    <dsp:sp modelId="{58DDD145-0051-46A3-8C2F-C23F9B5971FD}">
      <dsp:nvSpPr>
        <dsp:cNvPr id="0" name=""/>
        <dsp:cNvSpPr/>
      </dsp:nvSpPr>
      <dsp:spPr>
        <a:xfrm rot="5400000">
          <a:off x="1390730" y="1458395"/>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a:t>4</a:t>
          </a:r>
        </a:p>
      </dsp:txBody>
      <dsp:txXfrm rot="-5400000">
        <a:off x="1556634" y="1533527"/>
        <a:ext cx="495334" cy="569350"/>
      </dsp:txXfrm>
    </dsp:sp>
    <dsp:sp modelId="{2A19AEB9-D1B2-4E2D-B067-585CA1FBCC31}">
      <dsp:nvSpPr>
        <dsp:cNvPr id="0" name=""/>
        <dsp:cNvSpPr/>
      </dsp:nvSpPr>
      <dsp:spPr>
        <a:xfrm>
          <a:off x="2185945" y="1570059"/>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8B6FB0F0-8DC6-4377-885C-CC1A951CD862}">
      <dsp:nvSpPr>
        <dsp:cNvPr id="0" name=""/>
        <dsp:cNvSpPr/>
      </dsp:nvSpPr>
      <dsp:spPr>
        <a:xfrm rot="5400000">
          <a:off x="613547" y="1458395"/>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a:t>5</a:t>
          </a:r>
        </a:p>
      </dsp:txBody>
      <dsp:txXfrm rot="-5400000">
        <a:off x="779451" y="1533527"/>
        <a:ext cx="495334" cy="569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692B0-19EA-4495-9736-614376103AE0}">
      <dsp:nvSpPr>
        <dsp:cNvPr id="0" name=""/>
        <dsp:cNvSpPr/>
      </dsp:nvSpPr>
      <dsp:spPr>
        <a:xfrm>
          <a:off x="0" y="0"/>
          <a:ext cx="8153400" cy="1582464"/>
        </a:xfrm>
        <a:prstGeom prst="roundRect">
          <a:avLst>
            <a:gd name="adj" fmla="val 10000"/>
          </a:avLst>
        </a:prstGeom>
        <a:solidFill>
          <a:schemeClr val="accent1">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N" sz="1900" b="1" u="none" kern="1200" dirty="0">
              <a:solidFill>
                <a:schemeClr val="tx1"/>
              </a:solidFill>
              <a:latin typeface="Roboto Condensed"/>
            </a:rPr>
            <a:t>Electronic Voting (Fully /Partially)</a:t>
          </a:r>
        </a:p>
        <a:p>
          <a:pPr marL="114300" lvl="1" indent="-114300" algn="just" defTabSz="666750">
            <a:lnSpc>
              <a:spcPct val="90000"/>
            </a:lnSpc>
            <a:spcBef>
              <a:spcPct val="0"/>
            </a:spcBef>
            <a:spcAft>
              <a:spcPct val="15000"/>
            </a:spcAft>
            <a:buChar char="••"/>
          </a:pPr>
          <a:r>
            <a:rPr lang="en-IN" sz="1500" b="1" u="none" kern="1200" dirty="0" smtClean="0">
              <a:solidFill>
                <a:srgbClr val="FF0000"/>
              </a:solidFill>
              <a:latin typeface="Roboto Condensed"/>
            </a:rPr>
            <a:t>19 Countries </a:t>
          </a:r>
          <a:r>
            <a:rPr lang="en-IN" sz="1500" b="1" kern="1200" dirty="0">
              <a:solidFill>
                <a:schemeClr val="tx1"/>
              </a:solidFill>
              <a:latin typeface="Roboto Condensed"/>
            </a:rPr>
            <a:t>using electronic voting in some form through EVMs (Direct Recording Machines), some with Paper Trail.</a:t>
          </a:r>
        </a:p>
        <a:p>
          <a:pPr marL="114300" lvl="1" indent="-114300" algn="just" defTabSz="666750">
            <a:lnSpc>
              <a:spcPct val="90000"/>
            </a:lnSpc>
            <a:spcBef>
              <a:spcPct val="0"/>
            </a:spcBef>
            <a:spcAft>
              <a:spcPct val="15000"/>
            </a:spcAft>
            <a:buChar char="••"/>
          </a:pPr>
          <a:r>
            <a:rPr lang="en-IN" sz="1500" b="1" kern="1200" dirty="0">
              <a:solidFill>
                <a:schemeClr val="tx1"/>
              </a:solidFill>
              <a:latin typeface="Roboto Condensed"/>
            </a:rPr>
            <a:t>India, </a:t>
          </a:r>
          <a:r>
            <a:rPr lang="en-IN" sz="1500" b="1" kern="1200" dirty="0" smtClean="0">
              <a:solidFill>
                <a:schemeClr val="tx1"/>
              </a:solidFill>
              <a:latin typeface="Roboto Condensed"/>
            </a:rPr>
            <a:t>USA,</a:t>
          </a:r>
          <a:r>
            <a:rPr lang="en-IN" sz="1500" b="1" kern="1200" baseline="0" dirty="0" smtClean="0">
              <a:solidFill>
                <a:schemeClr val="tx1"/>
              </a:solidFill>
              <a:latin typeface="Roboto Condensed"/>
            </a:rPr>
            <a:t> </a:t>
          </a:r>
          <a:r>
            <a:rPr lang="en-IN" sz="1500" b="1" kern="1200" dirty="0" smtClean="0">
              <a:solidFill>
                <a:schemeClr val="tx1"/>
              </a:solidFill>
              <a:latin typeface="Roboto Condensed"/>
            </a:rPr>
            <a:t>Canada, Australia, Belgium, Bulgaria, Italy, Switzerland, Mexico, Brazil, Chile, Peru, Venezuela, Armenia, Namibia, Nepal, Bhutan, Bangladesh.</a:t>
          </a:r>
          <a:endParaRPr lang="en-IN" sz="1500" b="1" kern="1200" dirty="0">
            <a:solidFill>
              <a:schemeClr val="tx1"/>
            </a:solidFill>
            <a:latin typeface="Roboto Condensed"/>
          </a:endParaRPr>
        </a:p>
      </dsp:txBody>
      <dsp:txXfrm>
        <a:off x="1770719" y="0"/>
        <a:ext cx="6382680" cy="1582464"/>
      </dsp:txXfrm>
    </dsp:sp>
    <dsp:sp modelId="{0FE913D4-72B0-4F99-8C28-8BDF46F85C27}">
      <dsp:nvSpPr>
        <dsp:cNvPr id="0" name=""/>
        <dsp:cNvSpPr/>
      </dsp:nvSpPr>
      <dsp:spPr>
        <a:xfrm>
          <a:off x="140039" y="231072"/>
          <a:ext cx="1630680" cy="112031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D3106-B000-4CEB-9BF4-740DC56E3C4A}">
      <dsp:nvSpPr>
        <dsp:cNvPr id="0" name=""/>
        <dsp:cNvSpPr/>
      </dsp:nvSpPr>
      <dsp:spPr>
        <a:xfrm>
          <a:off x="0" y="1722503"/>
          <a:ext cx="8153400" cy="1400398"/>
        </a:xfrm>
        <a:prstGeom prst="roundRect">
          <a:avLst>
            <a:gd name="adj" fmla="val 10000"/>
          </a:avLst>
        </a:prstGeom>
        <a:solidFill>
          <a:schemeClr val="accent1">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N" sz="1900" b="1" u="none" kern="1200" dirty="0">
              <a:solidFill>
                <a:schemeClr val="tx1"/>
              </a:solidFill>
              <a:latin typeface="Roboto Condensed"/>
            </a:rPr>
            <a:t>Electronic Counting</a:t>
          </a:r>
        </a:p>
        <a:p>
          <a:pPr marL="114300" lvl="1" indent="-114300" algn="just" defTabSz="666750">
            <a:lnSpc>
              <a:spcPct val="90000"/>
            </a:lnSpc>
            <a:spcBef>
              <a:spcPct val="0"/>
            </a:spcBef>
            <a:spcAft>
              <a:spcPct val="15000"/>
            </a:spcAft>
            <a:buChar char="••"/>
          </a:pPr>
          <a:r>
            <a:rPr lang="en-IN" sz="1500" b="1" u="none" kern="1200" dirty="0">
              <a:solidFill>
                <a:srgbClr val="FF0000"/>
              </a:solidFill>
              <a:latin typeface="Roboto Condensed"/>
            </a:rPr>
            <a:t>13 </a:t>
          </a:r>
          <a:r>
            <a:rPr lang="en-IN" sz="1500" b="1" u="none" kern="1200" dirty="0" smtClean="0">
              <a:solidFill>
                <a:srgbClr val="FF0000"/>
              </a:solidFill>
              <a:latin typeface="Roboto Condensed"/>
            </a:rPr>
            <a:t>Countries </a:t>
          </a:r>
          <a:r>
            <a:rPr lang="en-IN" sz="1500" b="1" u="none" kern="1200" dirty="0">
              <a:solidFill>
                <a:schemeClr val="tx1"/>
              </a:solidFill>
              <a:latin typeface="Roboto Condensed"/>
            </a:rPr>
            <a:t>are </a:t>
          </a:r>
          <a:r>
            <a:rPr lang="en-IN" sz="1500" b="1" kern="1200" dirty="0">
              <a:solidFill>
                <a:schemeClr val="tx1"/>
              </a:solidFill>
              <a:latin typeface="Roboto Condensed"/>
            </a:rPr>
            <a:t>using e-technology for counting of votes</a:t>
          </a:r>
        </a:p>
        <a:p>
          <a:pPr marL="114300" lvl="1" indent="-114300" algn="just" defTabSz="666750">
            <a:lnSpc>
              <a:spcPct val="90000"/>
            </a:lnSpc>
            <a:spcBef>
              <a:spcPct val="0"/>
            </a:spcBef>
            <a:spcAft>
              <a:spcPct val="15000"/>
            </a:spcAft>
            <a:buChar char="••"/>
          </a:pPr>
          <a:r>
            <a:rPr lang="en-IN" sz="1500" b="1" kern="1200" dirty="0">
              <a:solidFill>
                <a:schemeClr val="tx1"/>
              </a:solidFill>
              <a:latin typeface="Roboto Condensed"/>
            </a:rPr>
            <a:t>Argentina, Brazil, Venezuela, Dominican Republic, Lithuania, Bulgaria, Belgium, Australia, South Korea, Philippines, Mongolia, Bhutan, Namibia.</a:t>
          </a:r>
        </a:p>
      </dsp:txBody>
      <dsp:txXfrm>
        <a:off x="1770719" y="1722503"/>
        <a:ext cx="6382680" cy="1400398"/>
      </dsp:txXfrm>
    </dsp:sp>
    <dsp:sp modelId="{C8579AC4-C04B-4473-B409-2567A0AE8FF1}">
      <dsp:nvSpPr>
        <dsp:cNvPr id="0" name=""/>
        <dsp:cNvSpPr/>
      </dsp:nvSpPr>
      <dsp:spPr>
        <a:xfrm>
          <a:off x="140039" y="1862543"/>
          <a:ext cx="1630680" cy="112031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7695" cy="512305"/>
          </a:xfrm>
          <a:prstGeom prst="rect">
            <a:avLst/>
          </a:prstGeom>
        </p:spPr>
        <p:txBody>
          <a:bodyPr vert="horz" lIns="94769" tIns="47383" rIns="94769" bIns="47383" rtlCol="0"/>
          <a:lstStyle>
            <a:lvl1pPr algn="l">
              <a:defRPr sz="1200"/>
            </a:lvl1pPr>
          </a:lstStyle>
          <a:p>
            <a:endParaRPr lang="en-IN"/>
          </a:p>
        </p:txBody>
      </p:sp>
      <p:sp>
        <p:nvSpPr>
          <p:cNvPr id="3" name="Date Placeholder 2"/>
          <p:cNvSpPr>
            <a:spLocks noGrp="1"/>
          </p:cNvSpPr>
          <p:nvPr>
            <p:ph type="dt" sz="quarter" idx="1"/>
          </p:nvPr>
        </p:nvSpPr>
        <p:spPr>
          <a:xfrm>
            <a:off x="4024677" y="2"/>
            <a:ext cx="3077695" cy="512305"/>
          </a:xfrm>
          <a:prstGeom prst="rect">
            <a:avLst/>
          </a:prstGeom>
        </p:spPr>
        <p:txBody>
          <a:bodyPr vert="horz" lIns="94769" tIns="47383" rIns="94769" bIns="47383" rtlCol="0"/>
          <a:lstStyle>
            <a:lvl1pPr algn="r">
              <a:defRPr sz="1200"/>
            </a:lvl1pPr>
          </a:lstStyle>
          <a:p>
            <a:fld id="{162F727E-D94A-44EB-8D89-2E053E3FA15B}" type="datetimeFigureOut">
              <a:rPr lang="en-IN" smtClean="0"/>
              <a:pPr/>
              <a:t>01-09-2020</a:t>
            </a:fld>
            <a:endParaRPr lang="en-IN"/>
          </a:p>
        </p:txBody>
      </p:sp>
      <p:sp>
        <p:nvSpPr>
          <p:cNvPr id="4" name="Footer Placeholder 3"/>
          <p:cNvSpPr>
            <a:spLocks noGrp="1"/>
          </p:cNvSpPr>
          <p:nvPr>
            <p:ph type="ftr" sz="quarter" idx="2"/>
          </p:nvPr>
        </p:nvSpPr>
        <p:spPr>
          <a:xfrm>
            <a:off x="3" y="9720675"/>
            <a:ext cx="3077695" cy="512304"/>
          </a:xfrm>
          <a:prstGeom prst="rect">
            <a:avLst/>
          </a:prstGeom>
        </p:spPr>
        <p:txBody>
          <a:bodyPr vert="horz" lIns="94769" tIns="47383" rIns="94769" bIns="47383" rtlCol="0" anchor="b"/>
          <a:lstStyle>
            <a:lvl1pPr algn="l">
              <a:defRPr sz="1200"/>
            </a:lvl1pPr>
          </a:lstStyle>
          <a:p>
            <a:endParaRPr lang="en-IN"/>
          </a:p>
        </p:txBody>
      </p:sp>
      <p:sp>
        <p:nvSpPr>
          <p:cNvPr id="5" name="Slide Number Placeholder 4"/>
          <p:cNvSpPr>
            <a:spLocks noGrp="1"/>
          </p:cNvSpPr>
          <p:nvPr>
            <p:ph type="sldNum" sz="quarter" idx="3"/>
          </p:nvPr>
        </p:nvSpPr>
        <p:spPr>
          <a:xfrm>
            <a:off x="4024677" y="9720675"/>
            <a:ext cx="3077695" cy="512304"/>
          </a:xfrm>
          <a:prstGeom prst="rect">
            <a:avLst/>
          </a:prstGeom>
        </p:spPr>
        <p:txBody>
          <a:bodyPr vert="horz" lIns="94769" tIns="47383" rIns="94769" bIns="47383" rtlCol="0" anchor="b"/>
          <a:lstStyle>
            <a:lvl1pPr algn="r">
              <a:defRPr sz="1200"/>
            </a:lvl1pPr>
          </a:lstStyle>
          <a:p>
            <a:fld id="{97B1F054-D64F-410D-AB6C-39C97C5EA74B}" type="slidenum">
              <a:rPr lang="en-IN" smtClean="0"/>
              <a:pPr/>
              <a:t>‹#›</a:t>
            </a:fld>
            <a:endParaRPr lang="en-IN"/>
          </a:p>
        </p:txBody>
      </p:sp>
    </p:spTree>
    <p:extLst>
      <p:ext uri="{BB962C8B-B14F-4D97-AF65-F5344CB8AC3E}">
        <p14:creationId xmlns:p14="http://schemas.microsoft.com/office/powerpoint/2010/main" val="2960198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412" y="4861444"/>
            <a:ext cx="5683249" cy="4605576"/>
          </a:xfrm>
          <a:prstGeom prst="rect">
            <a:avLst/>
          </a:prstGeom>
          <a:noFill/>
          <a:ln>
            <a:noFill/>
          </a:ln>
        </p:spPr>
        <p:txBody>
          <a:bodyPr lIns="94752" tIns="94752" rIns="94752" bIns="9475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667684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dirty="0"/>
          </a:p>
        </p:txBody>
      </p:sp>
    </p:spTree>
    <p:extLst>
      <p:ext uri="{BB962C8B-B14F-4D97-AF65-F5344CB8AC3E}">
        <p14:creationId xmlns:p14="http://schemas.microsoft.com/office/powerpoint/2010/main" val="134417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748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55689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Let me now</a:t>
            </a:r>
            <a:r>
              <a:rPr lang="en-US" baseline="0" dirty="0"/>
              <a:t> take you through the elaborate administrative safeguards that makes the EVM system absolutely impregnable </a:t>
            </a:r>
            <a:endParaRPr lang="en-US" dirty="0"/>
          </a:p>
          <a:p>
            <a:endParaRPr lang="en-US" dirty="0"/>
          </a:p>
        </p:txBody>
      </p:sp>
    </p:spTree>
    <p:extLst>
      <p:ext uri="{BB962C8B-B14F-4D97-AF65-F5344CB8AC3E}">
        <p14:creationId xmlns:p14="http://schemas.microsoft.com/office/powerpoint/2010/main" val="68285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The first and the foremost safeguard</a:t>
            </a:r>
            <a:r>
              <a:rPr lang="en-US" baseline="0" dirty="0"/>
              <a:t> is the active participation of political parties and candidates in the entire eco-system around EVMs, right from witnessing opening and sealing of warehouses and </a:t>
            </a:r>
            <a:r>
              <a:rPr lang="en-US" baseline="0" dirty="0" err="1"/>
              <a:t>strongrooms</a:t>
            </a:r>
            <a:r>
              <a:rPr lang="en-US" baseline="0" dirty="0"/>
              <a:t>, witnessing First Level Check &amp; Candidate Setting, observing 2 stage </a:t>
            </a:r>
            <a:r>
              <a:rPr lang="en-US" baseline="0" dirty="0" err="1"/>
              <a:t>randomisation</a:t>
            </a:r>
            <a:r>
              <a:rPr lang="en-US" baseline="0" dirty="0"/>
              <a:t>, conducting mock polls and signing on various paper seals.</a:t>
            </a:r>
            <a:endParaRPr lang="en-US" dirty="0"/>
          </a:p>
          <a:p>
            <a:endParaRPr lang="en-US" dirty="0"/>
          </a:p>
        </p:txBody>
      </p:sp>
    </p:spTree>
    <p:extLst>
      <p:ext uri="{BB962C8B-B14F-4D97-AF65-F5344CB8AC3E}">
        <p14:creationId xmlns:p14="http://schemas.microsoft.com/office/powerpoint/2010/main" val="25735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Around</a:t>
            </a:r>
            <a:r>
              <a:rPr lang="en-US" baseline="0" dirty="0"/>
              <a:t> 6 months before the polls Commission allots EVMs to the poll going state either from BEL/ECIL or from other States. The EVMs then move under 24/7 police security and are received by the DEOs who are personally responsible for secured storage in their districts. The entire inventory management is done using EVM Tracking Software</a:t>
            </a:r>
            <a:endParaRPr lang="en-US" dirty="0"/>
          </a:p>
          <a:p>
            <a:endParaRPr lang="en-US" dirty="0"/>
          </a:p>
        </p:txBody>
      </p:sp>
    </p:spTree>
    <p:extLst>
      <p:ext uri="{BB962C8B-B14F-4D97-AF65-F5344CB8AC3E}">
        <p14:creationId xmlns:p14="http://schemas.microsoft.com/office/powerpoint/2010/main" val="372780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Each</a:t>
            </a:r>
            <a:r>
              <a:rPr lang="en-US" baseline="0" dirty="0"/>
              <a:t> EVM undergoes a first level check in a fully sanitized hall in the presence of political parties. </a:t>
            </a:r>
            <a:endParaRPr lang="en-US" dirty="0"/>
          </a:p>
          <a:p>
            <a:endParaRPr lang="en-IN" dirty="0"/>
          </a:p>
        </p:txBody>
      </p:sp>
    </p:spTree>
    <p:extLst>
      <p:ext uri="{BB962C8B-B14F-4D97-AF65-F5344CB8AC3E}">
        <p14:creationId xmlns:p14="http://schemas.microsoft.com/office/powerpoint/2010/main" val="14246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r>
              <a:rPr lang="en-US" dirty="0"/>
              <a:t>FLC entails</a:t>
            </a:r>
            <a:r>
              <a:rPr lang="en-US" baseline="0" dirty="0"/>
              <a:t> complete physical and functional check. Dummy symbols loaded on each EVM &amp; VVPAT which is then subjected to a mock poll. Additionally 1% randomly selected EVMs undergo a mock poll of 1200 votes, 2% of 1000 &amp; 2% of 500 votes. Results of mock poll are printed and shared with representatives. CU is then sealed with Pink Paper Seal and EVMs moved to the Strong Room.</a:t>
            </a:r>
          </a:p>
        </p:txBody>
      </p:sp>
    </p:spTree>
    <p:extLst>
      <p:ext uri="{BB962C8B-B14F-4D97-AF65-F5344CB8AC3E}">
        <p14:creationId xmlns:p14="http://schemas.microsoft.com/office/powerpoint/2010/main" val="220515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EVMs undergo</a:t>
            </a:r>
            <a:r>
              <a:rPr lang="en-US" baseline="0" dirty="0"/>
              <a:t> two stage </a:t>
            </a:r>
            <a:r>
              <a:rPr lang="en-US" baseline="0" dirty="0" err="1"/>
              <a:t>randomisation</a:t>
            </a:r>
            <a:r>
              <a:rPr lang="en-US" baseline="0" dirty="0"/>
              <a:t> using EVM Tracking Software, first while being allotted from district to ACs, </a:t>
            </a:r>
            <a:endParaRPr lang="en-US" dirty="0"/>
          </a:p>
        </p:txBody>
      </p:sp>
    </p:spTree>
    <p:extLst>
      <p:ext uri="{BB962C8B-B14F-4D97-AF65-F5344CB8AC3E}">
        <p14:creationId xmlns:p14="http://schemas.microsoft.com/office/powerpoint/2010/main" val="325168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baseline="0" dirty="0"/>
              <a:t>and then from AC to Polling Stations. The list of allotted EVMs are shared with political parties or candidates.</a:t>
            </a:r>
            <a:endParaRPr lang="en-US" dirty="0"/>
          </a:p>
          <a:p>
            <a:endParaRPr lang="en-US" dirty="0"/>
          </a:p>
        </p:txBody>
      </p:sp>
    </p:spTree>
    <p:extLst>
      <p:ext uri="{BB962C8B-B14F-4D97-AF65-F5344CB8AC3E}">
        <p14:creationId xmlns:p14="http://schemas.microsoft.com/office/powerpoint/2010/main" val="325168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As you can appreciate, till first </a:t>
            </a:r>
            <a:r>
              <a:rPr lang="en-US" dirty="0" err="1"/>
              <a:t>randomisation</a:t>
            </a:r>
            <a:r>
              <a:rPr lang="en-US" baseline="0" dirty="0"/>
              <a:t> no-one can predict which EVM will go to which AC. In addition, no-one knows the sequence of names on the ballot paper till the </a:t>
            </a:r>
            <a:r>
              <a:rPr lang="en-US" baseline="0" dirty="0" err="1"/>
              <a:t>finalisation</a:t>
            </a:r>
            <a:r>
              <a:rPr lang="en-US" baseline="0" dirty="0"/>
              <a:t> of list of contesting candidates as the names are placed alphabetically first for National &amp; State Parties, followed by other </a:t>
            </a:r>
            <a:r>
              <a:rPr lang="en-US" baseline="0" dirty="0" err="1"/>
              <a:t>Recognised</a:t>
            </a:r>
            <a:r>
              <a:rPr lang="en-US" baseline="0" dirty="0"/>
              <a:t> Parties, followed by independents. Hence till candidate setting no-one, not even RO or DEO or CEO or the Commission could know which button on which BU will be assigned to which candidate. Again till 2</a:t>
            </a:r>
            <a:r>
              <a:rPr lang="en-US" baseline="30000" dirty="0"/>
              <a:t>nd</a:t>
            </a:r>
            <a:r>
              <a:rPr lang="en-US" baseline="0" dirty="0"/>
              <a:t> </a:t>
            </a:r>
            <a:r>
              <a:rPr lang="en-US" baseline="0" dirty="0" err="1"/>
              <a:t>randomisation</a:t>
            </a:r>
            <a:r>
              <a:rPr lang="en-US" baseline="0" dirty="0"/>
              <a:t> no one knows which EVM will go to which Polling Station.</a:t>
            </a:r>
            <a:endParaRPr lang="en-US" dirty="0"/>
          </a:p>
          <a:p>
            <a:endParaRPr lang="en-US" dirty="0"/>
          </a:p>
        </p:txBody>
      </p:sp>
    </p:spTree>
    <p:extLst>
      <p:ext uri="{BB962C8B-B14F-4D97-AF65-F5344CB8AC3E}">
        <p14:creationId xmlns:p14="http://schemas.microsoft.com/office/powerpoint/2010/main" val="59853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strike="noStrike" baseline="0" dirty="0"/>
              <a:t>this presentation covers the journey of EVM covering legal, technical and administrative aspects.</a:t>
            </a:r>
            <a:endParaRPr lang="en-US" strike="noStrike" dirty="0"/>
          </a:p>
          <a:p>
            <a:endParaRPr lang="en-US" dirty="0"/>
          </a:p>
        </p:txBody>
      </p:sp>
    </p:spTree>
    <p:extLst>
      <p:ext uri="{BB962C8B-B14F-4D97-AF65-F5344CB8AC3E}">
        <p14:creationId xmlns:p14="http://schemas.microsoft.com/office/powerpoint/2010/main" val="2135110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r>
              <a:rPr lang="en-US" dirty="0"/>
              <a:t>Yet another significant safeguard is the process of candidate setting which is done after the </a:t>
            </a:r>
            <a:r>
              <a:rPr lang="en-US" dirty="0" err="1"/>
              <a:t>finalisation</a:t>
            </a:r>
            <a:r>
              <a:rPr lang="en-US" dirty="0"/>
              <a:t> of contesting candidates. A ballot paper is inserted in the Ballot Unit which is then sealed with Pink Paper Seal. BU is sealed at this stage. Candidates symbols are also loaded in each VVPAT at this stage. Once again every EVM is subjected to mock poll and 5% EVMs are randomly picked up for 1000 mock poll. </a:t>
            </a:r>
          </a:p>
        </p:txBody>
      </p:sp>
    </p:spTree>
    <p:extLst>
      <p:ext uri="{BB962C8B-B14F-4D97-AF65-F5344CB8AC3E}">
        <p14:creationId xmlns:p14="http://schemas.microsoft.com/office/powerpoint/2010/main" val="227548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r>
              <a:rPr lang="en-US" dirty="0"/>
              <a:t>On</a:t>
            </a:r>
            <a:r>
              <a:rPr lang="en-US" baseline="0" dirty="0"/>
              <a:t> the day of the poll mock poll is conducted with atleast 50 votes in the presence of the Polling Agents</a:t>
            </a:r>
            <a:endParaRPr lang="en-US" dirty="0"/>
          </a:p>
        </p:txBody>
      </p:sp>
    </p:spTree>
    <p:extLst>
      <p:ext uri="{BB962C8B-B14F-4D97-AF65-F5344CB8AC3E}">
        <p14:creationId xmlns:p14="http://schemas.microsoft.com/office/powerpoint/2010/main" val="346945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Multiple measures are put in place on the poll day to further strengthen</a:t>
            </a:r>
            <a:r>
              <a:rPr lang="en-US" baseline="0" dirty="0"/>
              <a:t> the poll process. </a:t>
            </a:r>
            <a:endParaRPr lang="en-US" dirty="0"/>
          </a:p>
          <a:p>
            <a:endParaRPr lang="en-US" dirty="0"/>
          </a:p>
        </p:txBody>
      </p:sp>
    </p:spTree>
    <p:extLst>
      <p:ext uri="{BB962C8B-B14F-4D97-AF65-F5344CB8AC3E}">
        <p14:creationId xmlns:p14="http://schemas.microsoft.com/office/powerpoint/2010/main" val="3697855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After the poll</a:t>
            </a:r>
            <a:r>
              <a:rPr lang="en-US" baseline="0" dirty="0"/>
              <a:t> any further voting on EVM is disabled by pressing CLOSE button on CU. </a:t>
            </a:r>
            <a:endParaRPr lang="en-US" dirty="0"/>
          </a:p>
        </p:txBody>
      </p:sp>
    </p:spTree>
    <p:extLst>
      <p:ext uri="{BB962C8B-B14F-4D97-AF65-F5344CB8AC3E}">
        <p14:creationId xmlns:p14="http://schemas.microsoft.com/office/powerpoint/2010/main" val="295717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baseline="0" dirty="0"/>
              <a:t>In addition arrangements are made for candidates or their agents to watch strong room 24/7 till the counting day. </a:t>
            </a:r>
            <a:endParaRPr lang="en-US" dirty="0"/>
          </a:p>
          <a:p>
            <a:endParaRPr lang="en-US" dirty="0"/>
          </a:p>
        </p:txBody>
      </p:sp>
    </p:spTree>
    <p:extLst>
      <p:ext uri="{BB962C8B-B14F-4D97-AF65-F5344CB8AC3E}">
        <p14:creationId xmlns:p14="http://schemas.microsoft.com/office/powerpoint/2010/main" val="295717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r>
              <a:rPr lang="en-US" dirty="0"/>
              <a:t>Elaborate security</a:t>
            </a:r>
            <a:r>
              <a:rPr lang="en-US" baseline="0" dirty="0"/>
              <a:t> protocol, both during election as well as non-election period, clubbed with the transparency protocol mandating written intimation to political parties and candidates </a:t>
            </a:r>
            <a:r>
              <a:rPr lang="en-US" baseline="0" dirty="0" err="1"/>
              <a:t>everytime</a:t>
            </a:r>
            <a:r>
              <a:rPr lang="en-US" baseline="0" dirty="0"/>
              <a:t> the warehouses are opened ensure that no-one can access the EVMs at any time. This security protocol is strengthened multifold while storing polled EVMs with CAPF, CCTV &amp; Candidates Watch.</a:t>
            </a:r>
            <a:endParaRPr lang="en-US" dirty="0"/>
          </a:p>
          <a:p>
            <a:r>
              <a:rPr lang="en-US" dirty="0"/>
              <a:t>In addition ECI undertakes annual physical verification of entire EVM stock across the country. </a:t>
            </a:r>
          </a:p>
          <a:p>
            <a:r>
              <a:rPr lang="en-US" dirty="0"/>
              <a:t>However, All Political</a:t>
            </a:r>
            <a:r>
              <a:rPr lang="en-US" baseline="0" dirty="0"/>
              <a:t> parties are also requested to kindly keep an eye on EVM warehouses even during non-election period</a:t>
            </a:r>
            <a:endParaRPr lang="en-US" dirty="0"/>
          </a:p>
          <a:p>
            <a:endParaRPr lang="en-US" dirty="0"/>
          </a:p>
        </p:txBody>
      </p:sp>
    </p:spTree>
    <p:extLst>
      <p:ext uri="{BB962C8B-B14F-4D97-AF65-F5344CB8AC3E}">
        <p14:creationId xmlns:p14="http://schemas.microsoft.com/office/powerpoint/2010/main" val="397043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r>
              <a:rPr lang="en-US" dirty="0"/>
              <a:t>Elaborate security</a:t>
            </a:r>
            <a:r>
              <a:rPr lang="en-US" baseline="0" dirty="0"/>
              <a:t> protocol, both during election as well as non-election period, clubbed with the transparency protocol mandating written intimation to political parties and candidates </a:t>
            </a:r>
            <a:r>
              <a:rPr lang="en-US" baseline="0" dirty="0" err="1"/>
              <a:t>everytime</a:t>
            </a:r>
            <a:r>
              <a:rPr lang="en-US" baseline="0" dirty="0"/>
              <a:t> the warehouses are opened ensure that no-one can access the EVMs at any time. This security protocol is strengthened multifold while storing polled EVMs with CAPF, CCTV &amp; Candidates Watch.</a:t>
            </a:r>
            <a:endParaRPr lang="en-US" dirty="0"/>
          </a:p>
          <a:p>
            <a:r>
              <a:rPr lang="en-US" dirty="0"/>
              <a:t>In addition ECI undertakes annual physical verification of entire EVM stock across the country. </a:t>
            </a:r>
          </a:p>
          <a:p>
            <a:r>
              <a:rPr lang="en-US" dirty="0"/>
              <a:t>However, All Political</a:t>
            </a:r>
            <a:r>
              <a:rPr lang="en-US" baseline="0" dirty="0"/>
              <a:t> parties are also requested to kindly keep an eye on EVM warehouses even during non-election period</a:t>
            </a:r>
            <a:endParaRPr lang="en-US" dirty="0"/>
          </a:p>
          <a:p>
            <a:endParaRPr lang="en-US" dirty="0"/>
          </a:p>
        </p:txBody>
      </p:sp>
    </p:spTree>
    <p:extLst>
      <p:ext uri="{BB962C8B-B14F-4D97-AF65-F5344CB8AC3E}">
        <p14:creationId xmlns:p14="http://schemas.microsoft.com/office/powerpoint/2010/main" val="3889320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On the counting</a:t>
            </a:r>
            <a:r>
              <a:rPr lang="en-US" baseline="0" dirty="0"/>
              <a:t> day CUs are moved under </a:t>
            </a:r>
            <a:r>
              <a:rPr lang="en-US" baseline="0" dirty="0" err="1"/>
              <a:t>cctv</a:t>
            </a:r>
            <a:r>
              <a:rPr lang="en-US" baseline="0" dirty="0"/>
              <a:t> and its seals verified by the polling agents before taking out results. Post counting EVMs are moved back to strong rooms. </a:t>
            </a:r>
            <a:endParaRPr lang="en-US" dirty="0"/>
          </a:p>
        </p:txBody>
      </p:sp>
    </p:spTree>
    <p:extLst>
      <p:ext uri="{BB962C8B-B14F-4D97-AF65-F5344CB8AC3E}">
        <p14:creationId xmlns:p14="http://schemas.microsoft.com/office/powerpoint/2010/main" val="3406570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48705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63368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dirty="0"/>
          </a:p>
        </p:txBody>
      </p:sp>
    </p:spTree>
    <p:extLst>
      <p:ext uri="{BB962C8B-B14F-4D97-AF65-F5344CB8AC3E}">
        <p14:creationId xmlns:p14="http://schemas.microsoft.com/office/powerpoint/2010/main" val="608405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90072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We would urge that the word ‘hacking’ is not used by anyone</a:t>
            </a:r>
          </a:p>
          <a:p>
            <a:endParaRPr lang="en-US" dirty="0"/>
          </a:p>
        </p:txBody>
      </p:sp>
    </p:spTree>
    <p:extLst>
      <p:ext uri="{BB962C8B-B14F-4D97-AF65-F5344CB8AC3E}">
        <p14:creationId xmlns:p14="http://schemas.microsoft.com/office/powerpoint/2010/main" val="248642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Another aspersion</a:t>
            </a:r>
            <a:r>
              <a:rPr lang="en-US" baseline="0" dirty="0"/>
              <a:t> is that the result display can be altered remotely through </a:t>
            </a:r>
            <a:r>
              <a:rPr lang="en-US" baseline="0" dirty="0" err="1"/>
              <a:t>bluetooth</a:t>
            </a:r>
            <a:r>
              <a:rPr lang="en-US" baseline="0" dirty="0"/>
              <a:t>, </a:t>
            </a:r>
            <a:r>
              <a:rPr lang="en-US" baseline="0" dirty="0" err="1"/>
              <a:t>wifi</a:t>
            </a:r>
            <a:r>
              <a:rPr lang="en-US" baseline="0" dirty="0"/>
              <a:t>, etc. </a:t>
            </a:r>
            <a:endParaRPr lang="en-US" dirty="0"/>
          </a:p>
          <a:p>
            <a:endParaRPr lang="en-US" dirty="0"/>
          </a:p>
        </p:txBody>
      </p:sp>
    </p:spTree>
    <p:extLst>
      <p:ext uri="{BB962C8B-B14F-4D97-AF65-F5344CB8AC3E}">
        <p14:creationId xmlns:p14="http://schemas.microsoft.com/office/powerpoint/2010/main" val="1714561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Yet another</a:t>
            </a:r>
            <a:r>
              <a:rPr lang="en-US" baseline="0" dirty="0"/>
              <a:t> allegation says that </a:t>
            </a:r>
            <a:endParaRPr lang="en-US" dirty="0"/>
          </a:p>
          <a:p>
            <a:endParaRPr lang="en-US" dirty="0"/>
          </a:p>
        </p:txBody>
      </p:sp>
    </p:spTree>
    <p:extLst>
      <p:ext uri="{BB962C8B-B14F-4D97-AF65-F5344CB8AC3E}">
        <p14:creationId xmlns:p14="http://schemas.microsoft.com/office/powerpoint/2010/main" val="302115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strike="noStrike" dirty="0"/>
              <a:t>A few naysayers</a:t>
            </a:r>
            <a:r>
              <a:rPr lang="en-US" strike="noStrike" baseline="0" dirty="0"/>
              <a:t> allege that EVM can be tampered by replacing the micro-controller or the memory OR EVEN THE FULL MOTHERBOARD. However both administrative safeguards as well as tech security rule that out. </a:t>
            </a:r>
            <a:endParaRPr lang="en-US" strike="noStrike" dirty="0"/>
          </a:p>
          <a:p>
            <a:endParaRPr lang="en-US" dirty="0"/>
          </a:p>
        </p:txBody>
      </p:sp>
    </p:spTree>
    <p:extLst>
      <p:ext uri="{BB962C8B-B14F-4D97-AF65-F5344CB8AC3E}">
        <p14:creationId xmlns:p14="http://schemas.microsoft.com/office/powerpoint/2010/main" val="3029383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743771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terms – defective</a:t>
            </a:r>
            <a:r>
              <a:rPr lang="en-US" baseline="0" dirty="0"/>
              <a:t> and tampered – are often interchangeably used, WRONGLY.  </a:t>
            </a:r>
            <a:endParaRPr lang="en-US" dirty="0"/>
          </a:p>
        </p:txBody>
      </p:sp>
    </p:spTree>
    <p:extLst>
      <p:ext uri="{BB962C8B-B14F-4D97-AF65-F5344CB8AC3E}">
        <p14:creationId xmlns:p14="http://schemas.microsoft.com/office/powerpoint/2010/main" val="203868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All EVMs found defective are sent to manufacturers</a:t>
            </a:r>
            <a:r>
              <a:rPr lang="en-US" baseline="0" dirty="0"/>
              <a:t> for analysis and repair. </a:t>
            </a:r>
            <a:r>
              <a:rPr lang="en-US" dirty="0"/>
              <a:t>Manufacturers follow same security protocols during repair as they do for manufacturing new EVMs.</a:t>
            </a:r>
          </a:p>
          <a:p>
            <a:endParaRPr lang="en-US" dirty="0"/>
          </a:p>
          <a:p>
            <a:endParaRPr lang="en-US" dirty="0"/>
          </a:p>
        </p:txBody>
      </p:sp>
    </p:spTree>
    <p:extLst>
      <p:ext uri="{BB962C8B-B14F-4D97-AF65-F5344CB8AC3E}">
        <p14:creationId xmlns:p14="http://schemas.microsoft.com/office/powerpoint/2010/main" val="4128032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74377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5934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EVM system</a:t>
            </a:r>
            <a:r>
              <a:rPr lang="en-US" baseline="0" dirty="0"/>
              <a:t> has evolved over 40 years and have been in use in all elections since 2000</a:t>
            </a:r>
            <a:endParaRPr lang="en-US" dirty="0"/>
          </a:p>
          <a:p>
            <a:endParaRPr lang="en-US" dirty="0"/>
          </a:p>
        </p:txBody>
      </p:sp>
    </p:spTree>
    <p:extLst>
      <p:ext uri="{BB962C8B-B14F-4D97-AF65-F5344CB8AC3E}">
        <p14:creationId xmlns:p14="http://schemas.microsoft.com/office/powerpoint/2010/main" val="3866997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548986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strike="noStrike" dirty="0"/>
              <a:t>In the notes we have clearly</a:t>
            </a:r>
            <a:r>
              <a:rPr lang="en-US" strike="noStrike" baseline="0" dirty="0"/>
              <a:t> spelt out how ECI EVMs are far superior to any EVMs worldwide. While most EVMs used in foreign countries are internet connected only a few country like Germany, Netherlands Ireland, Brazil, Namibia etc. used standalone EVMs. However Germany , Netherland and Ireland stopped using EVMs as these were privately manufactured and  they had no independent certification system unlike a very robust verification and certification system through independent TEC in case of ECI EVMS. Also voting data in these </a:t>
            </a:r>
            <a:r>
              <a:rPr lang="en-US" strike="noStrike" baseline="0"/>
              <a:t>NEDAP EVMs was </a:t>
            </a:r>
            <a:r>
              <a:rPr lang="en-US" strike="noStrike" baseline="0" dirty="0"/>
              <a:t>transferred using CDs, unlike our EVMs where it is stored internally. Also these countries lack full end to end administrative safeguards as well as legal framework. Finally their EVMs also lack auditability</a:t>
            </a:r>
            <a:endParaRPr lang="en-US" strike="noStrike" dirty="0"/>
          </a:p>
          <a:p>
            <a:endParaRPr lang="en-US" dirty="0"/>
          </a:p>
        </p:txBody>
      </p:sp>
    </p:spTree>
    <p:extLst>
      <p:ext uri="{BB962C8B-B14F-4D97-AF65-F5344CB8AC3E}">
        <p14:creationId xmlns:p14="http://schemas.microsoft.com/office/powerpoint/2010/main" val="3393715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246914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strike="noStrike" dirty="0"/>
              <a:t>As can be seen, the 4 buttons pressed and 4 slips printed</a:t>
            </a:r>
            <a:r>
              <a:rPr lang="en-US" strike="noStrike" baseline="0" dirty="0"/>
              <a:t> clearly shows that there was nothing wrong with EVMs or VVPAT. The allegation that VVPAT printed the same symbol irrespective of the button pressed is completely false. However, the SOP of conducting FLC even before using any EVM for training or demonstration was missed at </a:t>
            </a:r>
            <a:r>
              <a:rPr lang="en-US" strike="noStrike" baseline="0" dirty="0" err="1"/>
              <a:t>Bhind</a:t>
            </a:r>
            <a:r>
              <a:rPr lang="en-US" strike="noStrike" baseline="0" dirty="0"/>
              <a:t> and as a result  the previously loaded symbols in VVPAT were not erased before the demo. As a result the VVPAT printed the symbols and names corresponding to Kanpur AC.</a:t>
            </a:r>
            <a:endParaRPr lang="en-US" strike="noStrike" dirty="0"/>
          </a:p>
          <a:p>
            <a:endParaRPr lang="en-US" strike="sngStrike" dirty="0"/>
          </a:p>
        </p:txBody>
      </p:sp>
    </p:spTree>
    <p:extLst>
      <p:ext uri="{BB962C8B-B14F-4D97-AF65-F5344CB8AC3E}">
        <p14:creationId xmlns:p14="http://schemas.microsoft.com/office/powerpoint/2010/main" val="539452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Since 11 Mar 120 petitions have been received</a:t>
            </a:r>
            <a:r>
              <a:rPr lang="en-US" baseline="0" dirty="0"/>
              <a:t> by the Commission. 41 of these alleged wrong results. 17 of these relate to SECs. We had sought evidence from remaining 24 but while 3 have responded, none have given any evidence of tampering.</a:t>
            </a:r>
            <a:endParaRPr lang="en-US" dirty="0"/>
          </a:p>
          <a:p>
            <a:endParaRPr lang="en-US" dirty="0"/>
          </a:p>
        </p:txBody>
      </p:sp>
    </p:spTree>
    <p:extLst>
      <p:ext uri="{BB962C8B-B14F-4D97-AF65-F5344CB8AC3E}">
        <p14:creationId xmlns:p14="http://schemas.microsoft.com/office/powerpoint/2010/main" val="3770247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714077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3993879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3874144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2849941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2550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dirty="0"/>
          </a:p>
        </p:txBody>
      </p:sp>
    </p:spTree>
    <p:extLst>
      <p:ext uri="{BB962C8B-B14F-4D97-AF65-F5344CB8AC3E}">
        <p14:creationId xmlns:p14="http://schemas.microsoft.com/office/powerpoint/2010/main" val="1851434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3188319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641280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7837" cy="3840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7837" cy="3840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289315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fld id="{D383FE91-08D9-438B-A3F3-F926F1CD0CBC}" type="slidenum">
              <a:rPr lang="en-US" smtClean="0"/>
              <a:pPr defTabSz="947687">
                <a:defRPr/>
              </a:pPr>
              <a:t>70</a:t>
            </a:fld>
            <a:fld id="{FCEAF0A6-078B-415F-BB7A-552D61FC244A}" type="slidenum">
              <a:rPr lang="en-US" smtClean="0"/>
              <a:pPr defTabSz="947687">
                <a:defRPr/>
              </a:pPr>
              <a:t>70</a:t>
            </a:fld>
            <a:endParaRPr lang="en-US" dirty="0"/>
          </a:p>
          <a:p>
            <a:endParaRPr lang="en-US" dirty="0"/>
          </a:p>
        </p:txBody>
      </p:sp>
    </p:spTree>
    <p:extLst>
      <p:ext uri="{BB962C8B-B14F-4D97-AF65-F5344CB8AC3E}">
        <p14:creationId xmlns:p14="http://schemas.microsoft.com/office/powerpoint/2010/main" val="3888592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fld id="{D383FE91-08D9-438B-A3F3-F926F1CD0CBC}" type="slidenum">
              <a:rPr lang="en-US" smtClean="0"/>
              <a:pPr defTabSz="947687">
                <a:defRPr/>
              </a:pPr>
              <a:t>71</a:t>
            </a:fld>
            <a:fld id="{FCEAF0A6-078B-415F-BB7A-552D61FC244A}" type="slidenum">
              <a:rPr lang="en-US" smtClean="0"/>
              <a:pPr defTabSz="947687">
                <a:defRPr/>
              </a:pPr>
              <a:t>71</a:t>
            </a:fld>
            <a:endParaRPr lang="en-US" dirty="0"/>
          </a:p>
          <a:p>
            <a:endParaRPr lang="en-US" dirty="0"/>
          </a:p>
        </p:txBody>
      </p:sp>
    </p:spTree>
    <p:extLst>
      <p:ext uri="{BB962C8B-B14F-4D97-AF65-F5344CB8AC3E}">
        <p14:creationId xmlns:p14="http://schemas.microsoft.com/office/powerpoint/2010/main" val="3939446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67408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pPr defTabSz="947687">
              <a:defRPr/>
            </a:pPr>
            <a:r>
              <a:rPr lang="en-US" dirty="0"/>
              <a:t>Commission</a:t>
            </a:r>
            <a:r>
              <a:rPr lang="en-US" baseline="0" dirty="0"/>
              <a:t> is aided by a Technical Expert Committee comprising of 4 eminent Professors from IITs, each of whom are renowned specialists in their fields. Prof </a:t>
            </a:r>
            <a:r>
              <a:rPr lang="en-US" baseline="0" dirty="0" err="1"/>
              <a:t>Shahani</a:t>
            </a:r>
            <a:r>
              <a:rPr lang="en-US" baseline="0" dirty="0"/>
              <a:t> present here heads the TEC and is one of the finest electronics expert.  Prof </a:t>
            </a:r>
            <a:r>
              <a:rPr lang="en-US" baseline="0" dirty="0" err="1"/>
              <a:t>Moona</a:t>
            </a:r>
            <a:r>
              <a:rPr lang="en-US" baseline="0" dirty="0"/>
              <a:t> also present here is currently Director of IIT </a:t>
            </a:r>
            <a:r>
              <a:rPr lang="en-US" baseline="0" dirty="0" err="1"/>
              <a:t>Bhilai</a:t>
            </a:r>
            <a:r>
              <a:rPr lang="en-US" baseline="0" dirty="0"/>
              <a:t> and was till recently heading CDAC which has given India the supercomputer PARAM.</a:t>
            </a:r>
            <a:endParaRPr lang="en-US" dirty="0"/>
          </a:p>
          <a:p>
            <a:endParaRPr lang="en-US" dirty="0"/>
          </a:p>
        </p:txBody>
      </p:sp>
    </p:spTree>
    <p:extLst>
      <p:ext uri="{BB962C8B-B14F-4D97-AF65-F5344CB8AC3E}">
        <p14:creationId xmlns:p14="http://schemas.microsoft.com/office/powerpoint/2010/main" val="1834078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479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38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5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84561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39700" y="766763"/>
            <a:ext cx="6824663" cy="3838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710412" y="4861444"/>
            <a:ext cx="5683249" cy="4605576"/>
          </a:xfrm>
          <a:prstGeom prst="rect">
            <a:avLst/>
          </a:prstGeom>
        </p:spPr>
        <p:txBody>
          <a:bodyPr lIns="94752" tIns="94752" rIns="94752" bIns="94752" anchor="t" anchorCtr="0">
            <a:noAutofit/>
          </a:bodyPr>
          <a:lstStyle/>
          <a:p>
            <a:pPr defTabSz="947687">
              <a:defRPr/>
            </a:pPr>
            <a:r>
              <a:rPr lang="en-US" dirty="0"/>
              <a:t>EVMs are designed to be 100% secure. ECI</a:t>
            </a:r>
            <a:r>
              <a:rPr lang="en-US" baseline="0" dirty="0"/>
              <a:t> EVMs are standalone machines and cannot be connected to any other device either through wire or wirelessly. A CU can be connected only to a BU. EVM has No radio frequency transmission capability, ruling out wireless connection through </a:t>
            </a:r>
            <a:r>
              <a:rPr lang="en-US" baseline="0" dirty="0" err="1"/>
              <a:t>wifi</a:t>
            </a:r>
            <a:r>
              <a:rPr lang="en-US" baseline="0" dirty="0"/>
              <a:t>, </a:t>
            </a:r>
            <a:r>
              <a:rPr lang="en-US" baseline="0" dirty="0" err="1"/>
              <a:t>bluetooth</a:t>
            </a:r>
            <a:r>
              <a:rPr lang="en-US" baseline="0" dirty="0"/>
              <a:t>, etc. The microcontroller chip on which the software is fused is one time programmable ruling out any possibility of re-programming. The transmission of signals from BU to CU is encrypted dynamically. This means </a:t>
            </a:r>
            <a:r>
              <a:rPr lang="en-US" baseline="0" dirty="0" err="1"/>
              <a:t>everytime</a:t>
            </a:r>
            <a:r>
              <a:rPr lang="en-US" baseline="0" dirty="0"/>
              <a:t> even same button is pressed in BU the signal is transmitted with a different encryption formula, ruling out any possibility of reverse engineering of software code. There is also another feature of date and time stamping of every key pressed. This helps in giving a complete audit of keys pressed.</a:t>
            </a:r>
            <a:endParaRPr lang="en-US" dirty="0"/>
          </a:p>
          <a:p>
            <a:endParaRPr dirty="0"/>
          </a:p>
        </p:txBody>
      </p:sp>
    </p:spTree>
    <p:extLst>
      <p:ext uri="{BB962C8B-B14F-4D97-AF65-F5344CB8AC3E}">
        <p14:creationId xmlns:p14="http://schemas.microsoft.com/office/powerpoint/2010/main" val="395704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 name="Shape 12"/>
          <p:cNvSpPr/>
          <p:nvPr/>
        </p:nvSpPr>
        <p:spPr>
          <a:xfrm>
            <a:off x="0" y="0"/>
            <a:ext cx="3525000" cy="5143500"/>
          </a:xfrm>
          <a:prstGeom prst="rect">
            <a:avLst/>
          </a:prstGeom>
          <a:solidFill>
            <a:schemeClr val="bg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chemeClr val="bg1"/>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pic>
        <p:nvPicPr>
          <p:cNvPr id="24" name="Picture 23" descr="eci-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6200" y="-9525"/>
            <a:ext cx="914400" cy="90498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133" name="Shape 133"/>
          <p:cNvGrpSpPr/>
          <p:nvPr/>
        </p:nvGrpSpPr>
        <p:grpSpPr>
          <a:xfrm>
            <a:off x="6946841" y="4472722"/>
            <a:ext cx="2202829" cy="670794"/>
            <a:chOff x="5575241" y="4472722"/>
            <a:chExt cx="2202829" cy="670794"/>
          </a:xfrm>
        </p:grpSpPr>
        <p:sp>
          <p:nvSpPr>
            <p:cNvPr id="134" name="Shape 134"/>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35" name="Shape 135"/>
            <p:cNvGrpSpPr/>
            <p:nvPr/>
          </p:nvGrpSpPr>
          <p:grpSpPr>
            <a:xfrm flipH="1">
              <a:off x="5734850" y="4472722"/>
              <a:ext cx="2040836" cy="670794"/>
              <a:chOff x="1297953" y="330075"/>
              <a:chExt cx="5169293" cy="1699505"/>
            </a:xfrm>
          </p:grpSpPr>
          <p:sp>
            <p:nvSpPr>
              <p:cNvPr id="136" name="Shape 136"/>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38" name="Shape 138"/>
            <p:cNvGrpSpPr/>
            <p:nvPr/>
          </p:nvGrpSpPr>
          <p:grpSpPr>
            <a:xfrm flipH="1">
              <a:off x="5578208" y="4646737"/>
              <a:ext cx="2199862" cy="304562"/>
              <a:chOff x="-5827152" y="330075"/>
              <a:chExt cx="12276018" cy="1699568"/>
            </a:xfrm>
          </p:grpSpPr>
          <p:sp>
            <p:nvSpPr>
              <p:cNvPr id="139" name="Shape 139"/>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140" name="Shape 140"/>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Shape 124"/>
        <p:cNvGrpSpPr/>
        <p:nvPr/>
      </p:nvGrpSpPr>
      <p:grpSpPr>
        <a:xfrm>
          <a:off x="0" y="0"/>
          <a:ext cx="0" cy="0"/>
          <a:chOff x="0" y="0"/>
          <a:chExt cx="0" cy="0"/>
        </a:xfrm>
      </p:grpSpPr>
      <p:pic>
        <p:nvPicPr>
          <p:cNvPr id="13" name="Picture 2" descr="Image result for bharat electronics ltd"/>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692" y="51470"/>
            <a:ext cx="9094812"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8676456"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48147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Shape 124"/>
        <p:cNvGrpSpPr/>
        <p:nvPr/>
      </p:nvGrpSpPr>
      <p:grpSpPr>
        <a:xfrm>
          <a:off x="0" y="0"/>
          <a:ext cx="0" cy="0"/>
          <a:chOff x="0" y="0"/>
          <a:chExt cx="0" cy="0"/>
        </a:xfrm>
      </p:grpSpPr>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8676456"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58606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Shape 143"/>
        <p:cNvGrpSpPr/>
        <p:nvPr/>
      </p:nvGrpSpPr>
      <p:grpSpPr>
        <a:xfrm>
          <a:off x="0" y="0"/>
          <a:ext cx="0" cy="0"/>
          <a:chOff x="0" y="0"/>
          <a:chExt cx="0" cy="0"/>
        </a:xfrm>
      </p:grpSpPr>
      <p:sp>
        <p:nvSpPr>
          <p:cNvPr id="153" name="Shape 15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grpSp>
        <p:nvGrpSpPr>
          <p:cNvPr id="154" name="Shape 154"/>
          <p:cNvGrpSpPr/>
          <p:nvPr/>
        </p:nvGrpSpPr>
        <p:grpSpPr>
          <a:xfrm rot="10800000">
            <a:off x="-8" y="-2"/>
            <a:ext cx="2202829" cy="670794"/>
            <a:chOff x="5575241" y="4472722"/>
            <a:chExt cx="2202829" cy="670794"/>
          </a:xfrm>
        </p:grpSpPr>
        <p:sp>
          <p:nvSpPr>
            <p:cNvPr id="155" name="Shape 155"/>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a:p>
          </p:txBody>
        </p:sp>
        <p:grpSp>
          <p:nvGrpSpPr>
            <p:cNvPr id="156" name="Shape 156"/>
            <p:cNvGrpSpPr/>
            <p:nvPr/>
          </p:nvGrpSpPr>
          <p:grpSpPr>
            <a:xfrm flipH="1">
              <a:off x="5734850" y="4472722"/>
              <a:ext cx="2040836" cy="670794"/>
              <a:chOff x="1297953" y="330075"/>
              <a:chExt cx="5169293" cy="1699505"/>
            </a:xfrm>
          </p:grpSpPr>
          <p:sp>
            <p:nvSpPr>
              <p:cNvPr id="157" name="Shape 15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59" name="Shape 159"/>
            <p:cNvGrpSpPr/>
            <p:nvPr/>
          </p:nvGrpSpPr>
          <p:grpSpPr>
            <a:xfrm flipH="1">
              <a:off x="5578208" y="4646737"/>
              <a:ext cx="2199862" cy="304562"/>
              <a:chOff x="-5827152" y="330075"/>
              <a:chExt cx="12276018" cy="1699568"/>
            </a:xfrm>
          </p:grpSpPr>
          <p:sp>
            <p:nvSpPr>
              <p:cNvPr id="160" name="Shape 160"/>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p>
            </p:txBody>
          </p:sp>
          <p:sp>
            <p:nvSpPr>
              <p:cNvPr id="161" name="Shape 161"/>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a:p>
            </p:txBody>
          </p:sp>
        </p:grpSp>
      </p:gr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28510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3" y="2635518"/>
            <a:ext cx="889200" cy="2964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2"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 name="Shape 28"/>
          <p:cNvGrpSpPr/>
          <p:nvPr/>
        </p:nvGrpSpPr>
        <p:grpSpPr>
          <a:xfrm rot="10800000" flipH="1">
            <a:off x="-1" y="2924825"/>
            <a:ext cx="6589086" cy="2027267"/>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4" name="Shape 31"/>
          <p:cNvGrpSpPr/>
          <p:nvPr/>
        </p:nvGrpSpPr>
        <p:grpSpPr>
          <a:xfrm>
            <a:off x="6946841" y="4472722"/>
            <a:ext cx="2202829" cy="670794"/>
            <a:chOff x="5575241" y="4472722"/>
            <a:chExt cx="2202829" cy="670794"/>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5" name="Shape 33"/>
            <p:cNvGrpSpPr/>
            <p:nvPr/>
          </p:nvGrpSpPr>
          <p:grpSpPr>
            <a:xfrm flipH="1">
              <a:off x="5734850" y="4472722"/>
              <a:ext cx="2040836" cy="670794"/>
              <a:chOff x="1297953" y="330075"/>
              <a:chExt cx="5169293" cy="1699505"/>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6" name="Shape 36"/>
            <p:cNvGrpSpPr/>
            <p:nvPr/>
          </p:nvGrpSpPr>
          <p:grpSpPr>
            <a:xfrm flipH="1">
              <a:off x="5578208" y="4646737"/>
              <a:ext cx="2199862" cy="304562"/>
              <a:chOff x="-5827152" y="330075"/>
              <a:chExt cx="12276018" cy="1699568"/>
            </a:xfrm>
          </p:grpSpPr>
          <p:sp>
            <p:nvSpPr>
              <p:cNvPr id="37" name="Shape 37"/>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40" name="Shape 40"/>
          <p:cNvSpPr txBox="1">
            <a:spLocks noGrp="1"/>
          </p:cNvSpPr>
          <p:nvPr>
            <p:ph type="subTitle" idx="1"/>
          </p:nvPr>
        </p:nvSpPr>
        <p:spPr>
          <a:xfrm>
            <a:off x="463525" y="3975448"/>
            <a:ext cx="4094400" cy="784800"/>
          </a:xfrm>
          <a:prstGeom prst="rect">
            <a:avLst/>
          </a:prstGeom>
        </p:spPr>
        <p:txBody>
          <a:bodyPr lIns="91425" tIns="91425" rIns="91425" bIns="91425" anchor="t" anchorCtr="0"/>
          <a:lstStyle>
            <a:lvl1pPr lvl="0" rtl="0">
              <a:spcBef>
                <a:spcPts val="0"/>
              </a:spcBef>
              <a:buClr>
                <a:srgbClr val="FF9800"/>
              </a:buClr>
              <a:buSzPct val="100000"/>
              <a:buNone/>
              <a:defRPr sz="2000">
                <a:solidFill>
                  <a:srgbClr val="FF9800"/>
                </a:solidFill>
              </a:defRPr>
            </a:lvl1pPr>
            <a:lvl2pPr lvl="1" rtl="0">
              <a:spcBef>
                <a:spcPts val="0"/>
              </a:spcBef>
              <a:buClr>
                <a:srgbClr val="FF9800"/>
              </a:buClr>
              <a:buSzPct val="100000"/>
              <a:buNone/>
              <a:defRPr sz="2000">
                <a:solidFill>
                  <a:srgbClr val="FF9800"/>
                </a:solidFill>
              </a:defRPr>
            </a:lvl2pPr>
            <a:lvl3pPr lvl="2" rtl="0">
              <a:spcBef>
                <a:spcPts val="0"/>
              </a:spcBef>
              <a:buClr>
                <a:srgbClr val="FF9800"/>
              </a:buClr>
              <a:buSzPct val="100000"/>
              <a:buNone/>
              <a:defRPr sz="2000">
                <a:solidFill>
                  <a:srgbClr val="FF9800"/>
                </a:solidFill>
              </a:defRPr>
            </a:lvl3pPr>
            <a:lvl4pPr lvl="3" rtl="0">
              <a:spcBef>
                <a:spcPts val="0"/>
              </a:spcBef>
              <a:buClr>
                <a:srgbClr val="FF9800"/>
              </a:buClr>
              <a:buSzPct val="100000"/>
              <a:buNone/>
              <a:defRPr sz="2000">
                <a:solidFill>
                  <a:srgbClr val="FF9800"/>
                </a:solidFill>
              </a:defRPr>
            </a:lvl4pPr>
            <a:lvl5pPr lvl="4" rtl="0">
              <a:spcBef>
                <a:spcPts val="0"/>
              </a:spcBef>
              <a:buClr>
                <a:srgbClr val="FF9800"/>
              </a:buClr>
              <a:buSzPct val="100000"/>
              <a:buNone/>
              <a:defRPr sz="2000">
                <a:solidFill>
                  <a:srgbClr val="FF9800"/>
                </a:solidFill>
              </a:defRPr>
            </a:lvl5pPr>
            <a:lvl6pPr lvl="5" rtl="0">
              <a:spcBef>
                <a:spcPts val="0"/>
              </a:spcBef>
              <a:buClr>
                <a:srgbClr val="FF9800"/>
              </a:buClr>
              <a:buSzPct val="100000"/>
              <a:buNone/>
              <a:defRPr sz="2000">
                <a:solidFill>
                  <a:srgbClr val="FF9800"/>
                </a:solidFill>
              </a:defRPr>
            </a:lvl6pPr>
            <a:lvl7pPr lvl="6" rtl="0">
              <a:spcBef>
                <a:spcPts val="0"/>
              </a:spcBef>
              <a:buClr>
                <a:srgbClr val="FF9800"/>
              </a:buClr>
              <a:buSzPct val="100000"/>
              <a:buNone/>
              <a:defRPr sz="2000">
                <a:solidFill>
                  <a:srgbClr val="FF9800"/>
                </a:solidFill>
              </a:defRPr>
            </a:lvl7pPr>
            <a:lvl8pPr lvl="7" rtl="0">
              <a:spcBef>
                <a:spcPts val="0"/>
              </a:spcBef>
              <a:buClr>
                <a:srgbClr val="FF9800"/>
              </a:buClr>
              <a:buSzPct val="100000"/>
              <a:buNone/>
              <a:defRPr sz="2000">
                <a:solidFill>
                  <a:srgbClr val="FF9800"/>
                </a:solidFill>
              </a:defRPr>
            </a:lvl8pPr>
            <a:lvl9pPr lvl="8" rtl="0">
              <a:spcBef>
                <a:spcPts val="0"/>
              </a:spcBef>
              <a:buClr>
                <a:srgbClr val="FF9800"/>
              </a:buClr>
              <a:buSzPct val="100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pPr lvl="0" algn="r">
                <a:spcBef>
                  <a:spcPts val="0"/>
                </a:spcBef>
                <a:buNone/>
              </a:p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63" r:id="rId3"/>
    <p:sldLayoutId id="2147483665" r:id="rId4"/>
    <p:sldLayoutId id="2147483664"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jpeg"/><Relationship Id="rId7" Type="http://schemas.openxmlformats.org/officeDocument/2006/relationships/image" Target="../media/image27.jpeg"/><Relationship Id="rId12"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6.jpeg"/><Relationship Id="rId10" Type="http://schemas.openxmlformats.org/officeDocument/2006/relationships/image" Target="../media/image29.jpeg"/><Relationship Id="rId4" Type="http://schemas.microsoft.com/office/2007/relationships/hdphoto" Target="../media/hdphoto3.wdp"/><Relationship Id="rId9"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284220" y="1203598"/>
            <a:ext cx="5367900" cy="1981066"/>
          </a:xfrm>
          <a:prstGeom prst="rect">
            <a:avLst/>
          </a:prstGeom>
        </p:spPr>
        <p:txBody>
          <a:bodyPr lIns="91425" tIns="91425" rIns="91425" bIns="91425" anchor="ctr" anchorCtr="0">
            <a:noAutofit/>
          </a:bodyPr>
          <a:lstStyle/>
          <a:p>
            <a:pPr lvl="0"/>
            <a:r>
              <a:rPr lang="en-US" sz="3600" dirty="0"/>
              <a:t>PRESENTATION ON </a:t>
            </a:r>
            <a:br>
              <a:rPr lang="en-US" sz="3600" dirty="0"/>
            </a:br>
            <a:r>
              <a:rPr lang="en-US" sz="3600" dirty="0"/>
              <a:t>EVM &amp; VVPAT</a:t>
            </a:r>
            <a:endParaRPr lang="en" dirty="0"/>
          </a:p>
        </p:txBody>
      </p:sp>
      <p:sp>
        <p:nvSpPr>
          <p:cNvPr id="3" name="Subtitle 4"/>
          <p:cNvSpPr txBox="1">
            <a:spLocks/>
          </p:cNvSpPr>
          <p:nvPr/>
        </p:nvSpPr>
        <p:spPr>
          <a:xfrm>
            <a:off x="899592" y="3364260"/>
            <a:ext cx="9144000" cy="165576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September </a:t>
            </a:r>
            <a:r>
              <a:rPr lang="en-US" sz="1800" b="1" dirty="0">
                <a:solidFill>
                  <a:schemeClr val="bg1"/>
                </a:solidFill>
              </a:rPr>
              <a:t>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p:txBody>
          <a:bodyPr/>
          <a:lstStyle/>
          <a:p>
            <a:pPr lvl="0"/>
            <a:r>
              <a:rPr lang="en" dirty="0"/>
              <a:t>1. SECURED DESIGN FEATURES</a:t>
            </a:r>
          </a:p>
        </p:txBody>
      </p:sp>
      <p:sp>
        <p:nvSpPr>
          <p:cNvPr id="447" name="Shape 447"/>
          <p:cNvSpPr txBox="1">
            <a:spLocks noGrp="1"/>
          </p:cNvSpPr>
          <p:nvPr>
            <p:ph type="sldNum" idx="12"/>
          </p:nvPr>
        </p:nvSpPr>
        <p:spPr/>
        <p:txBody>
          <a:bodyPr/>
          <a:lstStyle/>
          <a:p>
            <a:pPr lvl="0"/>
            <a:fld id="{00000000-1234-1234-1234-123412341234}" type="slidenum">
              <a:rPr lang="en" smtClean="0"/>
              <a:pPr lvl="0"/>
              <a:t>10</a:t>
            </a:fld>
            <a:endParaRPr lang="en"/>
          </a:p>
        </p:txBody>
      </p:sp>
      <p:grpSp>
        <p:nvGrpSpPr>
          <p:cNvPr id="2" name="Shape 451"/>
          <p:cNvGrpSpPr/>
          <p:nvPr/>
        </p:nvGrpSpPr>
        <p:grpSpPr>
          <a:xfrm>
            <a:off x="269574" y="605926"/>
            <a:ext cx="323793" cy="339492"/>
            <a:chOff x="5961125" y="1623900"/>
            <a:chExt cx="427450" cy="448175"/>
          </a:xfrm>
        </p:grpSpPr>
        <p:sp>
          <p:nvSpPr>
            <p:cNvPr id="452" name="Shape 45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4" name="Shape 45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7" name="Shape 45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8" name="Shape 45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7544" y="1841345"/>
            <a:ext cx="9144000" cy="1018436"/>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11710"/>
            <a:ext cx="9144000" cy="1018436"/>
          </a:xfrm>
          <a:prstGeom prst="rect">
            <a:avLst/>
          </a:prstGeom>
        </p:spPr>
      </p:pic>
      <p:sp>
        <p:nvSpPr>
          <p:cNvPr id="37" name="Rectangle 9"/>
          <p:cNvSpPr>
            <a:spLocks noChangeArrowheads="1"/>
          </p:cNvSpPr>
          <p:nvPr/>
        </p:nvSpPr>
        <p:spPr bwMode="auto">
          <a:xfrm>
            <a:off x="179512" y="2837162"/>
            <a:ext cx="1512167" cy="2306337"/>
          </a:xfrm>
          <a:prstGeom prst="rect">
            <a:avLst/>
          </a:pr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8" name="Rectangle 10"/>
          <p:cNvSpPr>
            <a:spLocks noChangeArrowheads="1"/>
          </p:cNvSpPr>
          <p:nvPr/>
        </p:nvSpPr>
        <p:spPr bwMode="auto">
          <a:xfrm>
            <a:off x="1691680" y="2837162"/>
            <a:ext cx="1656184" cy="2306337"/>
          </a:xfrm>
          <a:prstGeom prst="rect">
            <a:avLst/>
          </a:prstGeom>
          <a:solidFill>
            <a:srgbClr val="FFA300"/>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9" name="Rectangle 11"/>
          <p:cNvSpPr>
            <a:spLocks noChangeArrowheads="1"/>
          </p:cNvSpPr>
          <p:nvPr/>
        </p:nvSpPr>
        <p:spPr bwMode="auto">
          <a:xfrm>
            <a:off x="3347864" y="2837162"/>
            <a:ext cx="1728192" cy="2306337"/>
          </a:xfrm>
          <a:prstGeom prst="rect">
            <a:avLst/>
          </a:prstGeom>
          <a:solidFill>
            <a:schemeClr val="bg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600" dirty="0">
              <a:solidFill>
                <a:prstClr val="black"/>
              </a:solidFill>
              <a:latin typeface="Roboto Condensed" charset="0"/>
              <a:ea typeface="Roboto Condensed" charset="0"/>
              <a:cs typeface="Roboto Condensed" charset="0"/>
            </a:endParaRPr>
          </a:p>
        </p:txBody>
      </p:sp>
      <p:sp>
        <p:nvSpPr>
          <p:cNvPr id="40" name="Rectangle 12"/>
          <p:cNvSpPr>
            <a:spLocks noChangeArrowheads="1"/>
          </p:cNvSpPr>
          <p:nvPr/>
        </p:nvSpPr>
        <p:spPr bwMode="auto">
          <a:xfrm>
            <a:off x="5076055" y="2837163"/>
            <a:ext cx="1656185" cy="2306336"/>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1" name="Rectangle 13"/>
          <p:cNvSpPr>
            <a:spLocks noChangeArrowheads="1"/>
          </p:cNvSpPr>
          <p:nvPr/>
        </p:nvSpPr>
        <p:spPr bwMode="auto">
          <a:xfrm>
            <a:off x="6732241" y="2837162"/>
            <a:ext cx="1872207" cy="2306337"/>
          </a:xfrm>
          <a:prstGeom prst="rect">
            <a:avLst/>
          </a:prstGeom>
          <a:solidFill>
            <a:schemeClr val="accent1">
              <a:lumMod val="40000"/>
              <a:lumOff val="60000"/>
            </a:schemeClr>
          </a:solidFill>
          <a:ln>
            <a:noFill/>
          </a:ln>
        </p:spPr>
        <p:txBody>
          <a:bodyPr vert="horz" wrap="square" lIns="68580" tIns="34290" rIns="68580" bIns="34290" numCol="1" anchor="ctr" anchorCtr="0" compatLnSpc="1">
            <a:prstTxWarp prst="textNoShape">
              <a:avLst/>
            </a:prstTxWarp>
          </a:bodyPr>
          <a:lstStyle/>
          <a:p>
            <a:pPr algn="ctr">
              <a:spcBef>
                <a:spcPts val="600"/>
              </a:spcBef>
              <a:defRPr/>
            </a:pPr>
            <a:r>
              <a:rPr lang="en-US" sz="1600" b="1" dirty="0" smtClean="0">
                <a:latin typeface="Roboto Condensed" charset="0"/>
                <a:ea typeface="Roboto Condensed" charset="0"/>
                <a:cs typeface="Aharoni" pitchFamily="2" charset="-79"/>
              </a:rPr>
              <a:t>Date and Time Stamping of every key </a:t>
            </a:r>
            <a:r>
              <a:rPr lang="en-US" sz="1600" b="1" dirty="0">
                <a:latin typeface="Roboto Condensed" charset="0"/>
                <a:ea typeface="Roboto Condensed" charset="0"/>
                <a:cs typeface="Aharoni" pitchFamily="2" charset="-79"/>
              </a:rPr>
              <a:t>press</a:t>
            </a:r>
          </a:p>
        </p:txBody>
      </p:sp>
      <p:sp>
        <p:nvSpPr>
          <p:cNvPr id="42" name="Freeform 14"/>
          <p:cNvSpPr>
            <a:spLocks/>
          </p:cNvSpPr>
          <p:nvPr/>
        </p:nvSpPr>
        <p:spPr bwMode="auto">
          <a:xfrm>
            <a:off x="179512" y="2235894"/>
            <a:ext cx="3096344" cy="623888"/>
          </a:xfrm>
          <a:custGeom>
            <a:avLst/>
            <a:gdLst>
              <a:gd name="T0" fmla="*/ 879 w 2161"/>
              <a:gd name="T1" fmla="*/ 524 h 524"/>
              <a:gd name="T2" fmla="*/ 0 w 2161"/>
              <a:gd name="T3" fmla="*/ 524 h 524"/>
              <a:gd name="T4" fmla="*/ 1893 w 2161"/>
              <a:gd name="T5" fmla="*/ 0 h 524"/>
              <a:gd name="T6" fmla="*/ 2161 w 2161"/>
              <a:gd name="T7" fmla="*/ 0 h 524"/>
              <a:gd name="T8" fmla="*/ 879 w 2161"/>
              <a:gd name="T9" fmla="*/ 524 h 524"/>
            </a:gdLst>
            <a:ahLst/>
            <a:cxnLst>
              <a:cxn ang="0">
                <a:pos x="T0" y="T1"/>
              </a:cxn>
              <a:cxn ang="0">
                <a:pos x="T2" y="T3"/>
              </a:cxn>
              <a:cxn ang="0">
                <a:pos x="T4" y="T5"/>
              </a:cxn>
              <a:cxn ang="0">
                <a:pos x="T6" y="T7"/>
              </a:cxn>
              <a:cxn ang="0">
                <a:pos x="T8" y="T9"/>
              </a:cxn>
            </a:cxnLst>
            <a:rect l="0" t="0" r="r" b="b"/>
            <a:pathLst>
              <a:path w="2161" h="524">
                <a:moveTo>
                  <a:pt x="879" y="524"/>
                </a:moveTo>
                <a:lnTo>
                  <a:pt x="0" y="524"/>
                </a:lnTo>
                <a:lnTo>
                  <a:pt x="1893" y="0"/>
                </a:lnTo>
                <a:lnTo>
                  <a:pt x="2161" y="0"/>
                </a:lnTo>
                <a:lnTo>
                  <a:pt x="879" y="524"/>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3" name="Freeform 15"/>
          <p:cNvSpPr>
            <a:spLocks/>
          </p:cNvSpPr>
          <p:nvPr/>
        </p:nvSpPr>
        <p:spPr bwMode="auto">
          <a:xfrm>
            <a:off x="1686625" y="2211710"/>
            <a:ext cx="2237303" cy="623888"/>
          </a:xfrm>
          <a:custGeom>
            <a:avLst/>
            <a:gdLst>
              <a:gd name="T0" fmla="*/ 879 w 1368"/>
              <a:gd name="T1" fmla="*/ 524 h 524"/>
              <a:gd name="T2" fmla="*/ 0 w 1368"/>
              <a:gd name="T3" fmla="*/ 524 h 524"/>
              <a:gd name="T4" fmla="*/ 1099 w 1368"/>
              <a:gd name="T5" fmla="*/ 0 h 524"/>
              <a:gd name="T6" fmla="*/ 1368 w 1368"/>
              <a:gd name="T7" fmla="*/ 0 h 524"/>
              <a:gd name="T8" fmla="*/ 879 w 1368"/>
              <a:gd name="T9" fmla="*/ 524 h 524"/>
            </a:gdLst>
            <a:ahLst/>
            <a:cxnLst>
              <a:cxn ang="0">
                <a:pos x="T0" y="T1"/>
              </a:cxn>
              <a:cxn ang="0">
                <a:pos x="T2" y="T3"/>
              </a:cxn>
              <a:cxn ang="0">
                <a:pos x="T4" y="T5"/>
              </a:cxn>
              <a:cxn ang="0">
                <a:pos x="T6" y="T7"/>
              </a:cxn>
              <a:cxn ang="0">
                <a:pos x="T8" y="T9"/>
              </a:cxn>
            </a:cxnLst>
            <a:rect l="0" t="0" r="r" b="b"/>
            <a:pathLst>
              <a:path w="1368" h="524">
                <a:moveTo>
                  <a:pt x="879" y="524"/>
                </a:moveTo>
                <a:lnTo>
                  <a:pt x="0" y="524"/>
                </a:lnTo>
                <a:lnTo>
                  <a:pt x="1099" y="0"/>
                </a:lnTo>
                <a:lnTo>
                  <a:pt x="1368" y="0"/>
                </a:lnTo>
                <a:lnTo>
                  <a:pt x="879" y="524"/>
                </a:lnTo>
                <a:close/>
              </a:path>
            </a:pathLst>
          </a:custGeom>
          <a:solidFill>
            <a:srgbClr val="CE5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16"/>
          <p:cNvSpPr>
            <a:spLocks/>
          </p:cNvSpPr>
          <p:nvPr/>
        </p:nvSpPr>
        <p:spPr bwMode="auto">
          <a:xfrm>
            <a:off x="3443932" y="2220419"/>
            <a:ext cx="1488108" cy="623888"/>
          </a:xfrm>
          <a:custGeom>
            <a:avLst/>
            <a:gdLst>
              <a:gd name="T0" fmla="*/ 879 w 879"/>
              <a:gd name="T1" fmla="*/ 524 h 524"/>
              <a:gd name="T2" fmla="*/ 0 w 879"/>
              <a:gd name="T3" fmla="*/ 524 h 524"/>
              <a:gd name="T4" fmla="*/ 307 w 879"/>
              <a:gd name="T5" fmla="*/ 0 h 524"/>
              <a:gd name="T6" fmla="*/ 574 w 879"/>
              <a:gd name="T7" fmla="*/ 0 h 524"/>
              <a:gd name="T8" fmla="*/ 879 w 879"/>
              <a:gd name="T9" fmla="*/ 524 h 524"/>
            </a:gdLst>
            <a:ahLst/>
            <a:cxnLst>
              <a:cxn ang="0">
                <a:pos x="T0" y="T1"/>
              </a:cxn>
              <a:cxn ang="0">
                <a:pos x="T2" y="T3"/>
              </a:cxn>
              <a:cxn ang="0">
                <a:pos x="T4" y="T5"/>
              </a:cxn>
              <a:cxn ang="0">
                <a:pos x="T6" y="T7"/>
              </a:cxn>
              <a:cxn ang="0">
                <a:pos x="T8" y="T9"/>
              </a:cxn>
            </a:cxnLst>
            <a:rect l="0" t="0" r="r" b="b"/>
            <a:pathLst>
              <a:path w="879" h="524">
                <a:moveTo>
                  <a:pt x="879" y="524"/>
                </a:moveTo>
                <a:lnTo>
                  <a:pt x="0" y="524"/>
                </a:lnTo>
                <a:lnTo>
                  <a:pt x="307" y="0"/>
                </a:lnTo>
                <a:lnTo>
                  <a:pt x="574" y="0"/>
                </a:lnTo>
                <a:lnTo>
                  <a:pt x="879" y="52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17"/>
          <p:cNvSpPr>
            <a:spLocks/>
          </p:cNvSpPr>
          <p:nvPr/>
        </p:nvSpPr>
        <p:spPr bwMode="auto">
          <a:xfrm>
            <a:off x="4559846" y="2220419"/>
            <a:ext cx="2028378" cy="623888"/>
          </a:xfrm>
          <a:custGeom>
            <a:avLst/>
            <a:gdLst>
              <a:gd name="T0" fmla="*/ 1366 w 1366"/>
              <a:gd name="T1" fmla="*/ 524 h 524"/>
              <a:gd name="T2" fmla="*/ 487 w 1366"/>
              <a:gd name="T3" fmla="*/ 524 h 524"/>
              <a:gd name="T4" fmla="*/ 0 w 1366"/>
              <a:gd name="T5" fmla="*/ 0 h 524"/>
              <a:gd name="T6" fmla="*/ 269 w 1366"/>
              <a:gd name="T7" fmla="*/ 0 h 524"/>
              <a:gd name="T8" fmla="*/ 1366 w 1366"/>
              <a:gd name="T9" fmla="*/ 524 h 524"/>
            </a:gdLst>
            <a:ahLst/>
            <a:cxnLst>
              <a:cxn ang="0">
                <a:pos x="T0" y="T1"/>
              </a:cxn>
              <a:cxn ang="0">
                <a:pos x="T2" y="T3"/>
              </a:cxn>
              <a:cxn ang="0">
                <a:pos x="T4" y="T5"/>
              </a:cxn>
              <a:cxn ang="0">
                <a:pos x="T6" y="T7"/>
              </a:cxn>
              <a:cxn ang="0">
                <a:pos x="T8" y="T9"/>
              </a:cxn>
            </a:cxnLst>
            <a:rect l="0" t="0" r="r" b="b"/>
            <a:pathLst>
              <a:path w="1366" h="524">
                <a:moveTo>
                  <a:pt x="1366" y="524"/>
                </a:moveTo>
                <a:lnTo>
                  <a:pt x="487" y="524"/>
                </a:lnTo>
                <a:lnTo>
                  <a:pt x="0" y="0"/>
                </a:lnTo>
                <a:lnTo>
                  <a:pt x="269" y="0"/>
                </a:lnTo>
                <a:lnTo>
                  <a:pt x="1366" y="524"/>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18"/>
          <p:cNvSpPr>
            <a:spLocks/>
          </p:cNvSpPr>
          <p:nvPr/>
        </p:nvSpPr>
        <p:spPr bwMode="auto">
          <a:xfrm>
            <a:off x="5106864" y="2220419"/>
            <a:ext cx="3497584" cy="623888"/>
          </a:xfrm>
          <a:custGeom>
            <a:avLst/>
            <a:gdLst>
              <a:gd name="T0" fmla="*/ 2159 w 2159"/>
              <a:gd name="T1" fmla="*/ 524 h 524"/>
              <a:gd name="T2" fmla="*/ 1280 w 2159"/>
              <a:gd name="T3" fmla="*/ 524 h 524"/>
              <a:gd name="T4" fmla="*/ 0 w 2159"/>
              <a:gd name="T5" fmla="*/ 0 h 524"/>
              <a:gd name="T6" fmla="*/ 268 w 2159"/>
              <a:gd name="T7" fmla="*/ 0 h 524"/>
              <a:gd name="T8" fmla="*/ 2159 w 2159"/>
              <a:gd name="T9" fmla="*/ 524 h 524"/>
            </a:gdLst>
            <a:ahLst/>
            <a:cxnLst>
              <a:cxn ang="0">
                <a:pos x="T0" y="T1"/>
              </a:cxn>
              <a:cxn ang="0">
                <a:pos x="T2" y="T3"/>
              </a:cxn>
              <a:cxn ang="0">
                <a:pos x="T4" y="T5"/>
              </a:cxn>
              <a:cxn ang="0">
                <a:pos x="T6" y="T7"/>
              </a:cxn>
              <a:cxn ang="0">
                <a:pos x="T8" y="T9"/>
              </a:cxn>
            </a:cxnLst>
            <a:rect l="0" t="0" r="r" b="b"/>
            <a:pathLst>
              <a:path w="2159" h="524">
                <a:moveTo>
                  <a:pt x="2159" y="524"/>
                </a:moveTo>
                <a:lnTo>
                  <a:pt x="1280" y="524"/>
                </a:lnTo>
                <a:lnTo>
                  <a:pt x="0" y="0"/>
                </a:lnTo>
                <a:lnTo>
                  <a:pt x="268" y="0"/>
                </a:lnTo>
                <a:lnTo>
                  <a:pt x="2159" y="52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TextBox 47"/>
          <p:cNvSpPr txBox="1"/>
          <p:nvPr/>
        </p:nvSpPr>
        <p:spPr>
          <a:xfrm>
            <a:off x="179512" y="3651967"/>
            <a:ext cx="1460592" cy="584775"/>
          </a:xfrm>
          <a:prstGeom prst="rect">
            <a:avLst/>
          </a:prstGeom>
          <a:noFill/>
        </p:spPr>
        <p:txBody>
          <a:bodyPr wrap="square" rtlCol="0">
            <a:spAutoFit/>
          </a:bodyPr>
          <a:lstStyle/>
          <a:p>
            <a:pPr algn="ctr"/>
            <a:r>
              <a:rPr lang="en-US" sz="1600" b="1" dirty="0">
                <a:solidFill>
                  <a:prstClr val="black">
                    <a:lumMod val="85000"/>
                    <a:lumOff val="15000"/>
                  </a:prstClr>
                </a:solidFill>
                <a:latin typeface="Roboto Condensed" charset="0"/>
                <a:ea typeface="Roboto Condensed" charset="0"/>
                <a:cs typeface="Intel Clear" panose="020B0604020203020204" pitchFamily="34" charset="0"/>
              </a:rPr>
              <a:t>Standalone Machine</a:t>
            </a:r>
          </a:p>
        </p:txBody>
      </p:sp>
      <p:sp>
        <p:nvSpPr>
          <p:cNvPr id="50" name="TextBox 49"/>
          <p:cNvSpPr txBox="1"/>
          <p:nvPr/>
        </p:nvSpPr>
        <p:spPr>
          <a:xfrm>
            <a:off x="3260491" y="1676864"/>
            <a:ext cx="1042273" cy="300082"/>
          </a:xfrm>
          <a:prstGeom prst="rect">
            <a:avLst/>
          </a:prstGeom>
          <a:noFill/>
        </p:spPr>
        <p:txBody>
          <a:bodyPr wrap="none" rtlCol="0">
            <a:spAutoFit/>
          </a:bodyPr>
          <a:lstStyle/>
          <a:p>
            <a:r>
              <a:rPr lang="en-US" sz="1350" kern="0" dirty="0">
                <a:solidFill>
                  <a:srgbClr val="FFFFFF"/>
                </a:solidFill>
              </a:rPr>
              <a:t>Population</a:t>
            </a:r>
            <a:endParaRPr lang="en-US" sz="1350" dirty="0">
              <a:solidFill>
                <a:prstClr val="black"/>
              </a:solidFill>
            </a:endParaRPr>
          </a:p>
        </p:txBody>
      </p:sp>
      <p:sp>
        <p:nvSpPr>
          <p:cNvPr id="53" name="TextBox 52"/>
          <p:cNvSpPr txBox="1"/>
          <p:nvPr/>
        </p:nvSpPr>
        <p:spPr>
          <a:xfrm>
            <a:off x="1691681" y="2957919"/>
            <a:ext cx="1728191" cy="2139047"/>
          </a:xfrm>
          <a:prstGeom prst="rect">
            <a:avLst/>
          </a:prstGeom>
          <a:noFill/>
        </p:spPr>
        <p:txBody>
          <a:bodyPr wrap="square" rtlCol="0">
            <a:spAutoFit/>
          </a:bodyPr>
          <a:lstStyle/>
          <a:p>
            <a:pPr>
              <a:spcBef>
                <a:spcPts val="600"/>
              </a:spcBef>
              <a:defRPr/>
            </a:pPr>
            <a:r>
              <a:rPr lang="en-US" sz="1600" b="1" dirty="0">
                <a:latin typeface="Roboto Condensed" charset="0"/>
                <a:ea typeface="Roboto Condensed" charset="0"/>
              </a:rPr>
              <a:t>No Radio Frequency transmission or reception </a:t>
            </a:r>
            <a:r>
              <a:rPr lang="en-US" sz="1600" b="1" dirty="0" smtClean="0">
                <a:latin typeface="Roboto Condensed" charset="0"/>
                <a:ea typeface="Roboto Condensed" charset="0"/>
              </a:rPr>
              <a:t>possible: </a:t>
            </a:r>
          </a:p>
          <a:p>
            <a:pPr>
              <a:spcBef>
                <a:spcPts val="600"/>
              </a:spcBef>
              <a:defRPr/>
            </a:pPr>
            <a:r>
              <a:rPr lang="en-US" sz="1600" b="1" dirty="0" smtClean="0">
                <a:latin typeface="Roboto Condensed" charset="0"/>
                <a:ea typeface="Roboto Condensed" charset="0"/>
              </a:rPr>
              <a:t>No </a:t>
            </a:r>
            <a:r>
              <a:rPr lang="en-US" sz="1600" b="1" dirty="0">
                <a:latin typeface="Roboto Condensed" charset="0"/>
                <a:ea typeface="Roboto Condensed" charset="0"/>
              </a:rPr>
              <a:t>wireless communication possible</a:t>
            </a:r>
          </a:p>
        </p:txBody>
      </p:sp>
      <p:sp>
        <p:nvSpPr>
          <p:cNvPr id="55" name="TextBox 54"/>
          <p:cNvSpPr txBox="1"/>
          <p:nvPr/>
        </p:nvSpPr>
        <p:spPr>
          <a:xfrm>
            <a:off x="3444443" y="3353278"/>
            <a:ext cx="1537320" cy="1184940"/>
          </a:xfrm>
          <a:prstGeom prst="rect">
            <a:avLst/>
          </a:prstGeom>
          <a:noFill/>
        </p:spPr>
        <p:txBody>
          <a:bodyPr wrap="square" rtlCol="0">
            <a:spAutoFit/>
          </a:bodyPr>
          <a:lstStyle/>
          <a:p>
            <a:pPr algn="ctr">
              <a:spcBef>
                <a:spcPts val="600"/>
              </a:spcBef>
              <a:defRPr/>
            </a:pPr>
            <a:r>
              <a:rPr lang="en-US" b="1" dirty="0">
                <a:latin typeface="Roboto Condensed" charset="0"/>
                <a:ea typeface="Roboto Condensed" charset="0"/>
              </a:rPr>
              <a:t>One Time Programmable (OTP) </a:t>
            </a:r>
            <a:r>
              <a:rPr lang="en-US" b="1" dirty="0" smtClean="0">
                <a:latin typeface="Roboto Condensed" charset="0"/>
                <a:ea typeface="Roboto Condensed" charset="0"/>
              </a:rPr>
              <a:t>chip:</a:t>
            </a:r>
          </a:p>
          <a:p>
            <a:pPr algn="ctr">
              <a:spcBef>
                <a:spcPts val="600"/>
              </a:spcBef>
              <a:defRPr/>
            </a:pPr>
            <a:r>
              <a:rPr lang="en-US" sz="1200" b="1" dirty="0" smtClean="0">
                <a:latin typeface="Roboto Condensed" charset="0"/>
                <a:ea typeface="Roboto Condensed" charset="0"/>
              </a:rPr>
              <a:t>Software cannot be modified</a:t>
            </a:r>
            <a:endParaRPr lang="en-US" sz="1200" b="1" dirty="0">
              <a:latin typeface="Roboto Condensed" charset="0"/>
              <a:ea typeface="Roboto Condensed" charset="0"/>
            </a:endParaRPr>
          </a:p>
        </p:txBody>
      </p:sp>
      <p:sp>
        <p:nvSpPr>
          <p:cNvPr id="86" name="AutoShape 53"/>
          <p:cNvSpPr>
            <a:spLocks noChangeAspect="1" noChangeArrowheads="1" noTextEdit="1"/>
          </p:cNvSpPr>
          <p:nvPr/>
        </p:nvSpPr>
        <p:spPr bwMode="auto">
          <a:xfrm>
            <a:off x="6060183" y="3793234"/>
            <a:ext cx="887015" cy="88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pic>
        <p:nvPicPr>
          <p:cNvPr id="4098" name="Picture 2" descr="Image result for EV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1491630"/>
            <a:ext cx="2483768" cy="13291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5374052" y="3407139"/>
            <a:ext cx="1060189" cy="1077218"/>
          </a:xfrm>
          <a:prstGeom prst="rect">
            <a:avLst/>
          </a:prstGeom>
          <a:noFill/>
        </p:spPr>
        <p:txBody>
          <a:bodyPr wrap="square" rtlCol="0">
            <a:spAutoFit/>
          </a:bodyPr>
          <a:lstStyle/>
          <a:p>
            <a:pPr algn="ctr">
              <a:spcBef>
                <a:spcPts val="600"/>
              </a:spcBef>
              <a:defRPr/>
            </a:pPr>
            <a:r>
              <a:rPr lang="en-US" sz="1600" b="1" dirty="0">
                <a:latin typeface="Roboto Condensed" charset="0"/>
                <a:ea typeface="Roboto Condensed" charset="0"/>
              </a:rPr>
              <a:t>Dynamic Coding of Key Press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2. SECURE DEVELOPMENT &amp; MANUFACTURING</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11</a:t>
            </a:fld>
            <a:endParaRPr lang="en"/>
          </a:p>
        </p:txBody>
      </p:sp>
      <p:sp>
        <p:nvSpPr>
          <p:cNvPr id="20" name="TextBox 19"/>
          <p:cNvSpPr txBox="1"/>
          <p:nvPr/>
        </p:nvSpPr>
        <p:spPr>
          <a:xfrm>
            <a:off x="228600" y="1200150"/>
            <a:ext cx="8686800" cy="3539430"/>
          </a:xfrm>
          <a:prstGeom prst="rect">
            <a:avLst/>
          </a:prstGeom>
          <a:noFill/>
        </p:spPr>
        <p:txBody>
          <a:bodyPr wrap="square" rtlCol="0">
            <a:spAutoFit/>
          </a:bodyPr>
          <a:lstStyle/>
          <a:p>
            <a:pPr marL="514350" indent="-514350">
              <a:buFont typeface="Wingdings" pitchFamily="2" charset="2"/>
              <a:buChar char="q"/>
            </a:pPr>
            <a:endParaRPr lang="en-IN" sz="1600" dirty="0">
              <a:solidFill>
                <a:schemeClr val="tx1"/>
              </a:solidFill>
              <a:latin typeface="Roboto Condensed Light"/>
              <a:ea typeface="Roboto Condensed Light"/>
              <a:cs typeface="Roboto Condensed Light"/>
              <a:sym typeface="Roboto Condensed Light"/>
            </a:endParaRPr>
          </a:p>
          <a:p>
            <a:pPr marL="514350" indent="-514350" algn="just">
              <a:buFont typeface="Wingdings" pitchFamily="2" charset="2"/>
              <a:buChar char="q"/>
            </a:pPr>
            <a:r>
              <a:rPr lang="en-IN" sz="1600" dirty="0">
                <a:solidFill>
                  <a:schemeClr val="tx1"/>
                </a:solidFill>
                <a:latin typeface="Roboto Condensed Light"/>
                <a:ea typeface="Roboto Condensed Light"/>
                <a:cs typeface="Roboto Condensed Light"/>
                <a:sym typeface="Roboto Condensed Light"/>
              </a:rPr>
              <a:t>Manufactured by Premium PSUs- </a:t>
            </a:r>
            <a:r>
              <a:rPr lang="en-IN" sz="1600" dirty="0" smtClean="0">
                <a:solidFill>
                  <a:schemeClr val="tx1"/>
                </a:solidFill>
                <a:latin typeface="Roboto Condensed Light"/>
                <a:ea typeface="Roboto Condensed Light"/>
                <a:cs typeface="Roboto Condensed Light"/>
                <a:sym typeface="Roboto Condensed Light"/>
              </a:rPr>
              <a:t>BEL </a:t>
            </a:r>
            <a:r>
              <a:rPr lang="en-IN" sz="1600" dirty="0">
                <a:solidFill>
                  <a:schemeClr val="tx1"/>
                </a:solidFill>
                <a:latin typeface="Roboto Condensed Light"/>
                <a:ea typeface="Roboto Condensed Light"/>
                <a:cs typeface="Roboto Condensed Light"/>
                <a:sym typeface="Roboto Condensed Light"/>
              </a:rPr>
              <a:t>&amp; ECIL: Both </a:t>
            </a:r>
            <a:r>
              <a:rPr lang="en-US" sz="1600" dirty="0">
                <a:solidFill>
                  <a:schemeClr val="tx1"/>
                </a:solidFill>
                <a:latin typeface="Roboto Condensed Light"/>
                <a:ea typeface="Roboto Condensed Light"/>
                <a:cs typeface="Roboto Condensed Light"/>
              </a:rPr>
              <a:t>deal with manufacturing of sensitive equipment critical to the safety and security of the Nation and have strong security protocols.</a:t>
            </a:r>
          </a:p>
          <a:p>
            <a:pPr marL="514350" indent="-514350" algn="just">
              <a:buFont typeface="Wingdings" pitchFamily="2" charset="2"/>
              <a:buChar char="q"/>
            </a:pPr>
            <a:endParaRPr lang="en-IN" sz="1600" dirty="0">
              <a:solidFill>
                <a:schemeClr val="tx1"/>
              </a:solidFill>
              <a:latin typeface="Roboto Condensed Light"/>
              <a:ea typeface="Roboto Condensed Light"/>
              <a:cs typeface="Roboto Condensed Light"/>
              <a:sym typeface="Roboto Condensed Light"/>
            </a:endParaRPr>
          </a:p>
          <a:p>
            <a:pPr marL="514350" indent="-514350" algn="just">
              <a:buFont typeface="Wingdings" pitchFamily="2" charset="2"/>
              <a:buChar char="q"/>
            </a:pPr>
            <a:r>
              <a:rPr lang="en-IN" sz="1600" dirty="0">
                <a:solidFill>
                  <a:schemeClr val="tx1"/>
                </a:solidFill>
                <a:latin typeface="Roboto Condensed Light"/>
                <a:ea typeface="Roboto Condensed Light"/>
                <a:cs typeface="Roboto Condensed Light"/>
                <a:sym typeface="Roboto Condensed Light"/>
              </a:rPr>
              <a:t>In-house SOFTWARE Developed. Fully vetted by TEC. Never sub-contracted.</a:t>
            </a:r>
          </a:p>
          <a:p>
            <a:pPr marL="514350" indent="-514350" algn="just">
              <a:buFont typeface="Wingdings" pitchFamily="2" charset="2"/>
              <a:buChar char="q"/>
            </a:pPr>
            <a:endParaRPr lang="en-IN" sz="1600" dirty="0">
              <a:solidFill>
                <a:schemeClr val="tx1"/>
              </a:solidFill>
              <a:latin typeface="Roboto Condensed Light"/>
              <a:ea typeface="Roboto Condensed Light"/>
              <a:cs typeface="Roboto Condensed Light"/>
              <a:sym typeface="Roboto Condensed Light"/>
            </a:endParaRPr>
          </a:p>
          <a:p>
            <a:pPr marL="514350" indent="-514350" algn="just">
              <a:buFont typeface="Wingdings" pitchFamily="2" charset="2"/>
              <a:buChar char="q"/>
            </a:pPr>
            <a:r>
              <a:rPr lang="en-IN" sz="1600" dirty="0">
                <a:solidFill>
                  <a:schemeClr val="tx1"/>
                </a:solidFill>
                <a:latin typeface="Roboto Condensed Light"/>
                <a:ea typeface="Roboto Condensed Light"/>
                <a:cs typeface="Roboto Condensed Light"/>
                <a:sym typeface="Roboto Condensed Light"/>
              </a:rPr>
              <a:t>Secure Manufacturing: 3-level Physical/Process access Control, Regular </a:t>
            </a:r>
            <a:r>
              <a:rPr lang="en-IN" sz="1600" dirty="0" smtClean="0">
                <a:solidFill>
                  <a:schemeClr val="tx1"/>
                </a:solidFill>
                <a:latin typeface="Roboto Condensed Light"/>
                <a:ea typeface="Roboto Condensed Light"/>
                <a:cs typeface="Roboto Condensed Light"/>
                <a:sym typeface="Roboto Condensed Light"/>
              </a:rPr>
              <a:t>frisking, Outside e-gadgets prohibited, </a:t>
            </a:r>
            <a:r>
              <a:rPr lang="en-IN" sz="1600" dirty="0">
                <a:solidFill>
                  <a:schemeClr val="tx1"/>
                </a:solidFill>
                <a:latin typeface="Roboto Condensed Light"/>
                <a:ea typeface="Roboto Condensed Light"/>
                <a:cs typeface="Roboto Condensed Light"/>
                <a:sym typeface="Roboto Condensed Light"/>
              </a:rPr>
              <a:t>CCTV Coverage,</a:t>
            </a:r>
            <a:r>
              <a:rPr lang="en-US" sz="1600" dirty="0">
                <a:solidFill>
                  <a:schemeClr val="tx1"/>
                </a:solidFill>
                <a:latin typeface="Roboto Condensed" charset="0"/>
                <a:ea typeface="Roboto Condensed" charset="0"/>
                <a:cs typeface="Aharoni" pitchFamily="2" charset="-79"/>
              </a:rPr>
              <a:t> Access Data and Process Data logging, </a:t>
            </a:r>
            <a:r>
              <a:rPr lang="en-US" sz="1600" dirty="0" smtClean="0">
                <a:solidFill>
                  <a:schemeClr val="tx1"/>
                </a:solidFill>
                <a:latin typeface="Roboto Condensed" charset="0"/>
                <a:ea typeface="Roboto Condensed" charset="0"/>
                <a:cs typeface="Aharoni" pitchFamily="2" charset="-79"/>
              </a:rPr>
              <a:t>Alarm </a:t>
            </a:r>
            <a:r>
              <a:rPr lang="en-US" sz="1600" dirty="0">
                <a:solidFill>
                  <a:schemeClr val="tx1"/>
                </a:solidFill>
                <a:latin typeface="Roboto Condensed" charset="0"/>
                <a:ea typeface="Roboto Condensed" charset="0"/>
                <a:cs typeface="Aharoni" pitchFamily="2" charset="-79"/>
              </a:rPr>
              <a:t>and </a:t>
            </a:r>
            <a:r>
              <a:rPr lang="en-US" sz="1600" dirty="0" smtClean="0">
                <a:solidFill>
                  <a:schemeClr val="tx1"/>
                </a:solidFill>
                <a:latin typeface="Roboto Condensed" charset="0"/>
                <a:ea typeface="Roboto Condensed" charset="0"/>
                <a:cs typeface="Aharoni" pitchFamily="2" charset="-79"/>
              </a:rPr>
              <a:t>Alert </a:t>
            </a:r>
            <a:r>
              <a:rPr lang="en-US" sz="1600" dirty="0">
                <a:solidFill>
                  <a:schemeClr val="tx1"/>
                </a:solidFill>
                <a:latin typeface="Roboto Condensed" charset="0"/>
                <a:ea typeface="Roboto Condensed" charset="0"/>
                <a:cs typeface="Aharoni" pitchFamily="2" charset="-79"/>
              </a:rPr>
              <a:t>generation.</a:t>
            </a:r>
          </a:p>
          <a:p>
            <a:pPr marL="514350" indent="-514350" algn="just">
              <a:buFont typeface="Wingdings" pitchFamily="2" charset="2"/>
              <a:buChar char="q"/>
            </a:pPr>
            <a:endParaRPr lang="en-US" sz="1600" dirty="0">
              <a:solidFill>
                <a:schemeClr val="tx1"/>
              </a:solidFill>
              <a:latin typeface="Roboto Condensed" charset="0"/>
              <a:ea typeface="Roboto Condensed" charset="0"/>
              <a:cs typeface="Aharoni" pitchFamily="2" charset="-79"/>
            </a:endParaRPr>
          </a:p>
          <a:p>
            <a:pPr marL="514350" indent="-514350" algn="just">
              <a:buFont typeface="Wingdings" pitchFamily="2" charset="2"/>
              <a:buChar char="q"/>
            </a:pPr>
            <a:r>
              <a:rPr lang="en-US" sz="1600" dirty="0">
                <a:solidFill>
                  <a:schemeClr val="tx1"/>
                </a:solidFill>
                <a:latin typeface="Roboto Condensed" charset="0"/>
                <a:ea typeface="Roboto Condensed" charset="0"/>
                <a:cs typeface="Aharoni" pitchFamily="2" charset="-79"/>
              </a:rPr>
              <a:t>Third Party Testing by </a:t>
            </a:r>
            <a:r>
              <a:rPr lang="en-IN" sz="1600" dirty="0">
                <a:solidFill>
                  <a:schemeClr val="tx1"/>
                </a:solidFill>
                <a:latin typeface="Roboto Condensed" charset="0"/>
                <a:ea typeface="Roboto Condensed" charset="0"/>
                <a:cs typeface="Aharoni" pitchFamily="2" charset="-79"/>
              </a:rPr>
              <a:t>Standardisation Testing and Quality Certification (</a:t>
            </a:r>
            <a:r>
              <a:rPr lang="en-IN" sz="1600" dirty="0" smtClean="0">
                <a:solidFill>
                  <a:schemeClr val="tx1"/>
                </a:solidFill>
                <a:latin typeface="Roboto Condensed" charset="0"/>
                <a:ea typeface="Roboto Condensed" charset="0"/>
                <a:cs typeface="Aharoni" pitchFamily="2" charset="-79"/>
              </a:rPr>
              <a:t>STQC)</a:t>
            </a:r>
            <a:r>
              <a:rPr lang="en-US" sz="1600" dirty="0">
                <a:solidFill>
                  <a:schemeClr val="tx1"/>
                </a:solidFill>
                <a:latin typeface="Roboto Condensed" charset="0"/>
                <a:ea typeface="Roboto Condensed" charset="0"/>
                <a:cs typeface="Aharoni" pitchFamily="2" charset="-79"/>
              </a:rPr>
              <a:t> </a:t>
            </a:r>
            <a:r>
              <a:rPr lang="en-IN" sz="1600" dirty="0" smtClean="0">
                <a:solidFill>
                  <a:schemeClr val="tx1"/>
                </a:solidFill>
                <a:latin typeface="Roboto Condensed" charset="0"/>
                <a:ea typeface="Roboto Condensed" charset="0"/>
                <a:cs typeface="Aharoni" pitchFamily="2" charset="-79"/>
              </a:rPr>
              <a:t>as </a:t>
            </a:r>
            <a:r>
              <a:rPr lang="en-IN" sz="1600" dirty="0">
                <a:solidFill>
                  <a:schemeClr val="tx1"/>
                </a:solidFill>
                <a:latin typeface="Roboto Condensed" charset="0"/>
                <a:ea typeface="Roboto Condensed" charset="0"/>
                <a:cs typeface="Aharoni" pitchFamily="2" charset="-79"/>
              </a:rPr>
              <a:t>per Standards &amp; Quality Process set by TEC. Software is also tested &amp; checked by STQC for authentication. </a:t>
            </a:r>
            <a:endParaRPr lang="en-US" sz="1600" dirty="0">
              <a:solidFill>
                <a:schemeClr val="tx1"/>
              </a:solidFill>
              <a:latin typeface="Roboto Condensed" charset="0"/>
              <a:ea typeface="Roboto Condensed" charset="0"/>
              <a:cs typeface="Aharoni" pitchFamily="2" charset="-79"/>
            </a:endParaRPr>
          </a:p>
        </p:txBody>
      </p:sp>
      <p:grpSp>
        <p:nvGrpSpPr>
          <p:cNvPr id="4" name="Shape 946"/>
          <p:cNvGrpSpPr/>
          <p:nvPr/>
        </p:nvGrpSpPr>
        <p:grpSpPr>
          <a:xfrm>
            <a:off x="251520" y="596439"/>
            <a:ext cx="407743" cy="391135"/>
            <a:chOff x="5233525" y="4954450"/>
            <a:chExt cx="538275" cy="516350"/>
          </a:xfrm>
        </p:grpSpPr>
        <p:sp>
          <p:nvSpPr>
            <p:cNvPr id="32" name="Shape 94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94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94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95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95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95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95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95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95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95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95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455415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4" y="2871148"/>
            <a:ext cx="4751417" cy="1159800"/>
          </a:xfrm>
          <a:prstGeom prst="rect">
            <a:avLst/>
          </a:prstGeom>
        </p:spPr>
        <p:txBody>
          <a:bodyPr lIns="91425" tIns="91425" rIns="91425" bIns="91425" anchor="b" anchorCtr="0">
            <a:noAutofit/>
          </a:bodyPr>
          <a:lstStyle/>
          <a:p>
            <a:pPr lvl="0" rtl="0">
              <a:spcBef>
                <a:spcPts val="0"/>
              </a:spcBef>
              <a:buNone/>
            </a:pPr>
            <a:r>
              <a:rPr lang="en" dirty="0"/>
              <a:t>ADMINISTRATIVE SAFEGUARDS</a:t>
            </a:r>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en" sz="1800" dirty="0"/>
              <a:t>SECURE HANDLING &amp; MANAGEMENT OF EVMS/VVPATs</a:t>
            </a: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12</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12649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ADMINISTRATIVE SAFEGUARDS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13</a:t>
            </a:fld>
            <a:endParaRPr lang="en"/>
          </a:p>
        </p:txBody>
      </p:sp>
      <p:sp>
        <p:nvSpPr>
          <p:cNvPr id="5" name="TextBox 4"/>
          <p:cNvSpPr txBox="1"/>
          <p:nvPr/>
        </p:nvSpPr>
        <p:spPr>
          <a:xfrm>
            <a:off x="179512" y="1419622"/>
            <a:ext cx="6120680" cy="3785652"/>
          </a:xfrm>
          <a:prstGeom prst="rect">
            <a:avLst/>
          </a:prstGeom>
          <a:noFill/>
        </p:spPr>
        <p:txBody>
          <a:bodyPr wrap="square" rtlCol="0">
            <a:spAutoFit/>
          </a:bodyPr>
          <a:lstStyle/>
          <a:p>
            <a:pPr marL="457200" indent="-457200">
              <a:buFont typeface="+mj-lt"/>
              <a:buAutoNum type="arabicPeriod"/>
            </a:pPr>
            <a:r>
              <a:rPr lang="en-US" sz="2000" dirty="0">
                <a:solidFill>
                  <a:schemeClr val="tx1"/>
                </a:solidFill>
                <a:latin typeface="Roboto Condensed" charset="0"/>
                <a:ea typeface="Roboto Condensed" charset="0"/>
              </a:rPr>
              <a:t>Stakeholder Participation</a:t>
            </a:r>
          </a:p>
          <a:p>
            <a:pPr marL="457200" indent="-457200">
              <a:buFont typeface="+mj-lt"/>
              <a:buAutoNum type="arabicPeriod"/>
            </a:pPr>
            <a:r>
              <a:rPr lang="en-US" sz="2000" dirty="0">
                <a:solidFill>
                  <a:schemeClr val="tx1"/>
                </a:solidFill>
                <a:latin typeface="Roboto Condensed" charset="0"/>
                <a:ea typeface="Roboto Condensed" charset="0"/>
              </a:rPr>
              <a:t>Allocation &amp; Secure Movement</a:t>
            </a:r>
          </a:p>
          <a:p>
            <a:pPr marL="457200" indent="-457200">
              <a:buFont typeface="+mj-lt"/>
              <a:buAutoNum type="arabicPeriod"/>
            </a:pPr>
            <a:r>
              <a:rPr lang="en-US" sz="2000" dirty="0">
                <a:solidFill>
                  <a:schemeClr val="tx1"/>
                </a:solidFill>
                <a:latin typeface="Roboto Condensed" charset="0"/>
                <a:ea typeface="Roboto Condensed" charset="0"/>
              </a:rPr>
              <a:t>First Level </a:t>
            </a:r>
            <a:r>
              <a:rPr lang="en-US" sz="2000" dirty="0" smtClean="0">
                <a:solidFill>
                  <a:schemeClr val="tx1"/>
                </a:solidFill>
                <a:latin typeface="Roboto Condensed" charset="0"/>
                <a:ea typeface="Roboto Condensed" charset="0"/>
              </a:rPr>
              <a:t>Checking</a:t>
            </a:r>
            <a:endParaRPr lang="en-US" sz="2000" dirty="0">
              <a:solidFill>
                <a:schemeClr val="tx1"/>
              </a:solidFill>
              <a:latin typeface="Roboto Condensed" charset="0"/>
              <a:ea typeface="Roboto Condensed" charset="0"/>
            </a:endParaRPr>
          </a:p>
          <a:p>
            <a:pPr marL="457200" indent="-457200">
              <a:buFont typeface="+mj-lt"/>
              <a:buAutoNum type="arabicPeriod"/>
            </a:pPr>
            <a:r>
              <a:rPr lang="en-US" sz="2000" dirty="0">
                <a:solidFill>
                  <a:schemeClr val="tx1"/>
                </a:solidFill>
                <a:latin typeface="Roboto Condensed" charset="0"/>
                <a:ea typeface="Roboto Condensed" charset="0"/>
              </a:rPr>
              <a:t>Randomization</a:t>
            </a:r>
          </a:p>
          <a:p>
            <a:pPr marL="457200" indent="-457200">
              <a:buFont typeface="+mj-lt"/>
              <a:buAutoNum type="arabicPeriod"/>
            </a:pPr>
            <a:r>
              <a:rPr lang="en-US" sz="2000" dirty="0">
                <a:solidFill>
                  <a:schemeClr val="tx1"/>
                </a:solidFill>
                <a:latin typeface="Roboto Condensed" charset="0"/>
                <a:ea typeface="Roboto Condensed" charset="0"/>
              </a:rPr>
              <a:t>Candidate Setting</a:t>
            </a:r>
          </a:p>
          <a:p>
            <a:pPr marL="457200" indent="-457200">
              <a:buFont typeface="+mj-lt"/>
              <a:buAutoNum type="arabicPeriod"/>
            </a:pPr>
            <a:r>
              <a:rPr lang="en-US" sz="2000" dirty="0">
                <a:solidFill>
                  <a:schemeClr val="tx1"/>
                </a:solidFill>
                <a:latin typeface="Roboto Condensed" charset="0"/>
                <a:ea typeface="Roboto Condensed" charset="0"/>
              </a:rPr>
              <a:t>Mock Poll</a:t>
            </a:r>
          </a:p>
          <a:p>
            <a:pPr marL="457200" indent="-457200">
              <a:buFont typeface="+mj-lt"/>
              <a:buAutoNum type="arabicPeriod"/>
            </a:pPr>
            <a:r>
              <a:rPr lang="en-US" sz="2000" dirty="0">
                <a:solidFill>
                  <a:schemeClr val="tx1"/>
                </a:solidFill>
                <a:latin typeface="Roboto Condensed" charset="0"/>
                <a:ea typeface="Roboto Condensed" charset="0"/>
              </a:rPr>
              <a:t>Poll Day Checks</a:t>
            </a:r>
          </a:p>
          <a:p>
            <a:pPr marL="457200" indent="-457200">
              <a:buFont typeface="+mj-lt"/>
              <a:buAutoNum type="arabicPeriod"/>
            </a:pPr>
            <a:r>
              <a:rPr lang="en-US" sz="2000" dirty="0">
                <a:solidFill>
                  <a:schemeClr val="tx1"/>
                </a:solidFill>
                <a:latin typeface="Roboto Condensed" charset="0"/>
                <a:ea typeface="Roboto Condensed" charset="0"/>
              </a:rPr>
              <a:t>Poll Closure &amp; Transportation</a:t>
            </a:r>
          </a:p>
          <a:p>
            <a:pPr marL="457200" indent="-457200">
              <a:buFont typeface="+mj-lt"/>
              <a:buAutoNum type="arabicPeriod"/>
            </a:pPr>
            <a:r>
              <a:rPr lang="en-US" sz="2000" dirty="0">
                <a:solidFill>
                  <a:schemeClr val="tx1"/>
                </a:solidFill>
                <a:latin typeface="Roboto Condensed" charset="0"/>
                <a:ea typeface="Roboto Condensed" charset="0"/>
              </a:rPr>
              <a:t>Storage &amp; Security</a:t>
            </a:r>
          </a:p>
          <a:p>
            <a:pPr marL="457200" indent="-457200">
              <a:buFont typeface="+mj-lt"/>
              <a:buAutoNum type="arabicPeriod"/>
            </a:pPr>
            <a:r>
              <a:rPr lang="en-US" sz="2000" dirty="0">
                <a:solidFill>
                  <a:schemeClr val="tx1"/>
                </a:solidFill>
                <a:latin typeface="Roboto Condensed" charset="0"/>
                <a:ea typeface="Roboto Condensed" charset="0"/>
              </a:rPr>
              <a:t>Counting Day Protocol</a:t>
            </a:r>
          </a:p>
          <a:p>
            <a:pPr marL="457200" lvl="1" indent="-457200">
              <a:buFont typeface="+mj-lt"/>
              <a:buAutoNum type="arabicPeriod"/>
            </a:pPr>
            <a:endParaRPr lang="en-US" sz="2000" dirty="0">
              <a:solidFill>
                <a:schemeClr val="tx1"/>
              </a:solidFill>
              <a:latin typeface="Roboto Condensed" charset="0"/>
              <a:ea typeface="Roboto Condensed" charset="0"/>
            </a:endParaRPr>
          </a:p>
          <a:p>
            <a:endParaRPr lang="en-IN" sz="2000" dirty="0">
              <a:solidFill>
                <a:schemeClr val="tx1"/>
              </a:solidFill>
              <a:latin typeface="Roboto Condensed" charset="0"/>
              <a:ea typeface="Roboto Condensed" charset="0"/>
            </a:endParaRPr>
          </a:p>
        </p:txBody>
      </p:sp>
    </p:spTree>
    <p:extLst>
      <p:ext uri="{BB962C8B-B14F-4D97-AF65-F5344CB8AC3E}">
        <p14:creationId xmlns:p14="http://schemas.microsoft.com/office/powerpoint/2010/main" val="21670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 STAKEHOLDER PARICIPATION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14</a:t>
            </a:fld>
            <a:endParaRPr lang="en"/>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67" t="16406" r="17569" b="21094"/>
          <a:stretch/>
        </p:blipFill>
        <p:spPr bwMode="auto">
          <a:xfrm>
            <a:off x="6470596" y="1331590"/>
            <a:ext cx="2565900" cy="1377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346" t="17189" r="11640" b="22134"/>
          <a:stretch/>
        </p:blipFill>
        <p:spPr bwMode="auto">
          <a:xfrm>
            <a:off x="6474026" y="2572535"/>
            <a:ext cx="2562470" cy="1258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1359808"/>
            <a:ext cx="5328592" cy="707886"/>
          </a:xfrm>
          <a:prstGeom prst="rect">
            <a:avLst/>
          </a:prstGeom>
        </p:spPr>
        <p:txBody>
          <a:bodyPr wrap="square">
            <a:spAutoFit/>
          </a:bodyPr>
          <a:lstStyle/>
          <a:p>
            <a:pPr algn="just"/>
            <a:r>
              <a:rPr lang="en-US" sz="2000" dirty="0">
                <a:solidFill>
                  <a:schemeClr val="tx1"/>
                </a:solidFill>
                <a:latin typeface="Roboto Condensed Light"/>
                <a:ea typeface="Roboto Condensed Light"/>
                <a:cs typeface="Roboto Condensed Light"/>
                <a:sym typeface="Roboto Condensed Light"/>
              </a:rPr>
              <a:t>Active Participation of &amp; Witness by Political-Parties/Candidates in</a:t>
            </a:r>
            <a:r>
              <a:rPr lang="en-US" sz="2000" b="1" dirty="0">
                <a:solidFill>
                  <a:schemeClr val="tx1"/>
                </a:solidFill>
                <a:latin typeface="Roboto Condensed Light"/>
                <a:ea typeface="Roboto Condensed Light"/>
                <a:cs typeface="Roboto Condensed Light"/>
                <a:sym typeface="Roboto Condensed Light"/>
              </a:rPr>
              <a:t> All </a:t>
            </a:r>
            <a:r>
              <a:rPr lang="en-US" sz="2000" b="1" dirty="0" smtClean="0">
                <a:solidFill>
                  <a:schemeClr val="tx1"/>
                </a:solidFill>
                <a:latin typeface="Roboto Condensed Light"/>
                <a:ea typeface="Roboto Condensed Light"/>
                <a:cs typeface="Roboto Condensed Light"/>
                <a:sym typeface="Roboto Condensed Light"/>
              </a:rPr>
              <a:t>Processes </a:t>
            </a:r>
            <a:endParaRPr lang="en-US" sz="2000" b="1" dirty="0">
              <a:solidFill>
                <a:schemeClr val="tx1"/>
              </a:solidFill>
              <a:latin typeface="Roboto Condensed Light"/>
              <a:ea typeface="Roboto Condensed Light"/>
              <a:cs typeface="Roboto Condensed Light"/>
              <a:sym typeface="Roboto Condensed Light"/>
            </a:endParaRPr>
          </a:p>
        </p:txBody>
      </p:sp>
      <p:sp>
        <p:nvSpPr>
          <p:cNvPr id="7" name="Rectangle 6"/>
          <p:cNvSpPr/>
          <p:nvPr/>
        </p:nvSpPr>
        <p:spPr>
          <a:xfrm>
            <a:off x="6660232" y="3795886"/>
            <a:ext cx="1872208" cy="307777"/>
          </a:xfrm>
          <a:prstGeom prst="rect">
            <a:avLst/>
          </a:prstGeom>
        </p:spPr>
        <p:txBody>
          <a:bodyPr wrap="square">
            <a:spAutoFit/>
          </a:bodyPr>
          <a:lstStyle/>
          <a:p>
            <a:pPr algn="just"/>
            <a:r>
              <a:rPr lang="en-US" i="1" dirty="0">
                <a:solidFill>
                  <a:schemeClr val="accent1">
                    <a:lumMod val="50000"/>
                  </a:schemeClr>
                </a:solidFill>
                <a:latin typeface="Roboto Condensed Light"/>
                <a:ea typeface="Roboto Condensed Light"/>
                <a:cs typeface="Roboto Condensed Light"/>
                <a:sym typeface="Roboto Condensed Light"/>
              </a:rPr>
              <a:t>Participation During FLC</a:t>
            </a:r>
            <a:endParaRPr lang="en-US" b="1" i="1" u="sng" dirty="0">
              <a:solidFill>
                <a:schemeClr val="accent1">
                  <a:lumMod val="50000"/>
                </a:schemeClr>
              </a:solidFill>
              <a:latin typeface="Roboto Condensed Light"/>
              <a:ea typeface="Roboto Condensed Light"/>
              <a:cs typeface="Roboto Condensed Light"/>
              <a:sym typeface="Roboto Condensed Light"/>
            </a:endParaRPr>
          </a:p>
        </p:txBody>
      </p:sp>
      <p:graphicFrame>
        <p:nvGraphicFramePr>
          <p:cNvPr id="35" name="Diagram 34"/>
          <p:cNvGraphicFramePr/>
          <p:nvPr>
            <p:extLst>
              <p:ext uri="{D42A27DB-BD31-4B8C-83A1-F6EECF244321}">
                <p14:modId xmlns:p14="http://schemas.microsoft.com/office/powerpoint/2010/main" val="3567553422"/>
              </p:ext>
            </p:extLst>
          </p:nvPr>
        </p:nvGraphicFramePr>
        <p:xfrm>
          <a:off x="1355841" y="2029769"/>
          <a:ext cx="3240360" cy="2232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2" name="Shape 479"/>
          <p:cNvGrpSpPr/>
          <p:nvPr/>
        </p:nvGrpSpPr>
        <p:grpSpPr>
          <a:xfrm>
            <a:off x="2555776" y="3075806"/>
            <a:ext cx="134566" cy="336003"/>
            <a:chOff x="3386850" y="2264625"/>
            <a:chExt cx="203950" cy="509250"/>
          </a:xfrm>
        </p:grpSpPr>
        <p:sp>
          <p:nvSpPr>
            <p:cNvPr id="43"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45" name="Shape 485"/>
          <p:cNvGrpSpPr/>
          <p:nvPr/>
        </p:nvGrpSpPr>
        <p:grpSpPr>
          <a:xfrm>
            <a:off x="2771800" y="2887036"/>
            <a:ext cx="114442" cy="332786"/>
            <a:chOff x="4076175" y="2267050"/>
            <a:chExt cx="173450" cy="504375"/>
          </a:xfrm>
        </p:grpSpPr>
        <p:sp>
          <p:nvSpPr>
            <p:cNvPr id="46"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48" name="Shape 485"/>
          <p:cNvGrpSpPr/>
          <p:nvPr/>
        </p:nvGrpSpPr>
        <p:grpSpPr>
          <a:xfrm>
            <a:off x="2945390" y="3031052"/>
            <a:ext cx="114442" cy="332786"/>
            <a:chOff x="4076175" y="2267050"/>
            <a:chExt cx="173450" cy="504375"/>
          </a:xfrm>
        </p:grpSpPr>
        <p:sp>
          <p:nvSpPr>
            <p:cNvPr id="49"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0"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4" name="Shape 479"/>
          <p:cNvGrpSpPr/>
          <p:nvPr/>
        </p:nvGrpSpPr>
        <p:grpSpPr>
          <a:xfrm>
            <a:off x="2771800" y="3228206"/>
            <a:ext cx="134566" cy="336003"/>
            <a:chOff x="3386850" y="2264625"/>
            <a:chExt cx="203950" cy="509250"/>
          </a:xfrm>
        </p:grpSpPr>
        <p:sp>
          <p:nvSpPr>
            <p:cNvPr id="55"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6"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7" name="Shape 479"/>
          <p:cNvGrpSpPr/>
          <p:nvPr/>
        </p:nvGrpSpPr>
        <p:grpSpPr>
          <a:xfrm>
            <a:off x="2411760" y="3027835"/>
            <a:ext cx="134566" cy="336003"/>
            <a:chOff x="3386850" y="2264625"/>
            <a:chExt cx="203950" cy="509250"/>
          </a:xfrm>
        </p:grpSpPr>
        <p:sp>
          <p:nvSpPr>
            <p:cNvPr id="58"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9"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0" name="TextBox 59"/>
          <p:cNvSpPr txBox="1"/>
          <p:nvPr/>
        </p:nvSpPr>
        <p:spPr>
          <a:xfrm>
            <a:off x="72485" y="2399883"/>
            <a:ext cx="2088232" cy="830997"/>
          </a:xfrm>
          <a:prstGeom prst="rect">
            <a:avLst/>
          </a:prstGeom>
          <a:noFill/>
        </p:spPr>
        <p:txBody>
          <a:bodyPr wrap="square" rtlCol="0">
            <a:spAutoFit/>
          </a:bodyPr>
          <a:lstStyle/>
          <a:p>
            <a:pPr>
              <a:spcBef>
                <a:spcPts val="600"/>
              </a:spcBef>
              <a:defRPr/>
            </a:pPr>
            <a:r>
              <a:rPr lang="en-US" sz="1600" dirty="0" smtClean="0">
                <a:solidFill>
                  <a:schemeClr val="tx1"/>
                </a:solidFill>
                <a:latin typeface="Roboto Condensed" charset="0"/>
                <a:ea typeface="Roboto Condensed" charset="0"/>
              </a:rPr>
              <a:t>Opening </a:t>
            </a:r>
            <a:r>
              <a:rPr lang="en-US" sz="1600" dirty="0">
                <a:solidFill>
                  <a:schemeClr val="tx1"/>
                </a:solidFill>
                <a:latin typeface="Roboto Condensed" charset="0"/>
                <a:ea typeface="Roboto Condensed" charset="0"/>
              </a:rPr>
              <a:t>&amp; Sealing of EVM Warehouses &amp; </a:t>
            </a:r>
            <a:r>
              <a:rPr lang="en-US" sz="1600" dirty="0" smtClean="0">
                <a:solidFill>
                  <a:schemeClr val="tx1"/>
                </a:solidFill>
                <a:latin typeface="Roboto Condensed" charset="0"/>
                <a:ea typeface="Roboto Condensed" charset="0"/>
              </a:rPr>
              <a:t>Strong-rooms</a:t>
            </a:r>
            <a:r>
              <a:rPr lang="en-US" sz="1600" dirty="0" smtClean="0">
                <a:solidFill>
                  <a:schemeClr val="tx1"/>
                </a:solidFill>
                <a:cs typeface="Aharoni" pitchFamily="2" charset="-79"/>
              </a:rPr>
              <a:t> </a:t>
            </a:r>
            <a:endParaRPr lang="en-US" sz="1600" dirty="0">
              <a:solidFill>
                <a:schemeClr val="tx1"/>
              </a:solidFill>
              <a:cs typeface="Aharoni" pitchFamily="2" charset="-79"/>
            </a:endParaRPr>
          </a:p>
        </p:txBody>
      </p:sp>
      <p:sp>
        <p:nvSpPr>
          <p:cNvPr id="62" name="TextBox 61"/>
          <p:cNvSpPr txBox="1"/>
          <p:nvPr/>
        </p:nvSpPr>
        <p:spPr>
          <a:xfrm>
            <a:off x="3927822" y="2230606"/>
            <a:ext cx="2371309" cy="584775"/>
          </a:xfrm>
          <a:prstGeom prst="rect">
            <a:avLst/>
          </a:prstGeom>
          <a:noFill/>
        </p:spPr>
        <p:txBody>
          <a:bodyPr wrap="square" rtlCol="0">
            <a:spAutoFit/>
          </a:bodyPr>
          <a:lstStyle/>
          <a:p>
            <a:pPr>
              <a:spcBef>
                <a:spcPts val="600"/>
              </a:spcBef>
              <a:defRPr/>
            </a:pPr>
            <a:r>
              <a:rPr lang="en-IN" sz="1600" dirty="0">
                <a:solidFill>
                  <a:prstClr val="black"/>
                </a:solidFill>
                <a:latin typeface="Roboto Condensed" charset="0"/>
                <a:ea typeface="Roboto Condensed" charset="0"/>
              </a:rPr>
              <a:t>First Level Check (FLC) &amp; Candidate </a:t>
            </a:r>
            <a:r>
              <a:rPr lang="en-IN" sz="1600" dirty="0" smtClean="0">
                <a:solidFill>
                  <a:prstClr val="black"/>
                </a:solidFill>
                <a:latin typeface="Roboto Condensed" charset="0"/>
                <a:ea typeface="Roboto Condensed" charset="0"/>
              </a:rPr>
              <a:t>Setting</a:t>
            </a:r>
            <a:r>
              <a:rPr lang="en-US" sz="1600" dirty="0" smtClean="0">
                <a:cs typeface="Aharoni" pitchFamily="2" charset="-79"/>
              </a:rPr>
              <a:t> </a:t>
            </a:r>
            <a:endParaRPr lang="en-US" sz="1600" dirty="0">
              <a:cs typeface="Aharoni" pitchFamily="2" charset="-79"/>
            </a:endParaRPr>
          </a:p>
        </p:txBody>
      </p:sp>
      <p:sp>
        <p:nvSpPr>
          <p:cNvPr id="63" name="TextBox 62"/>
          <p:cNvSpPr txBox="1"/>
          <p:nvPr/>
        </p:nvSpPr>
        <p:spPr>
          <a:xfrm>
            <a:off x="3927822" y="2887036"/>
            <a:ext cx="2620125" cy="584776"/>
          </a:xfrm>
          <a:prstGeom prst="rect">
            <a:avLst/>
          </a:prstGeom>
          <a:noFill/>
        </p:spPr>
        <p:txBody>
          <a:bodyPr wrap="square" rtlCol="0">
            <a:spAutoFit/>
          </a:bodyPr>
          <a:lstStyle/>
          <a:p>
            <a:pPr>
              <a:spcBef>
                <a:spcPts val="600"/>
              </a:spcBef>
              <a:defRPr/>
            </a:pPr>
            <a:r>
              <a:rPr lang="en-IN" sz="1600" dirty="0">
                <a:solidFill>
                  <a:prstClr val="black"/>
                </a:solidFill>
                <a:latin typeface="Roboto Condensed" charset="0"/>
                <a:ea typeface="Roboto Condensed" charset="0"/>
              </a:rPr>
              <a:t>List of EVMs after 1</a:t>
            </a:r>
            <a:r>
              <a:rPr lang="en-IN" sz="1600" baseline="30000" dirty="0">
                <a:solidFill>
                  <a:prstClr val="black"/>
                </a:solidFill>
                <a:latin typeface="Roboto Condensed" charset="0"/>
                <a:ea typeface="Roboto Condensed" charset="0"/>
              </a:rPr>
              <a:t>st</a:t>
            </a:r>
            <a:r>
              <a:rPr lang="en-IN" sz="1600" dirty="0">
                <a:solidFill>
                  <a:prstClr val="black"/>
                </a:solidFill>
                <a:latin typeface="Roboto Condensed" charset="0"/>
                <a:ea typeface="Roboto Condensed" charset="0"/>
              </a:rPr>
              <a:t> &amp; 2</a:t>
            </a:r>
            <a:r>
              <a:rPr lang="en-IN" sz="1600" baseline="30000" dirty="0">
                <a:solidFill>
                  <a:prstClr val="black"/>
                </a:solidFill>
                <a:latin typeface="Roboto Condensed" charset="0"/>
                <a:ea typeface="Roboto Condensed" charset="0"/>
              </a:rPr>
              <a:t>nd</a:t>
            </a:r>
            <a:r>
              <a:rPr lang="en-IN" sz="1600" dirty="0">
                <a:solidFill>
                  <a:prstClr val="black"/>
                </a:solidFill>
                <a:latin typeface="Roboto Condensed" charset="0"/>
                <a:ea typeface="Roboto Condensed" charset="0"/>
              </a:rPr>
              <a:t>  randomization shared</a:t>
            </a:r>
          </a:p>
        </p:txBody>
      </p:sp>
      <p:sp>
        <p:nvSpPr>
          <p:cNvPr id="64" name="TextBox 63"/>
          <p:cNvSpPr txBox="1"/>
          <p:nvPr/>
        </p:nvSpPr>
        <p:spPr>
          <a:xfrm>
            <a:off x="3959989" y="3564209"/>
            <a:ext cx="2555789" cy="584776"/>
          </a:xfrm>
          <a:prstGeom prst="rect">
            <a:avLst/>
          </a:prstGeom>
          <a:noFill/>
        </p:spPr>
        <p:txBody>
          <a:bodyPr wrap="square" rtlCol="0">
            <a:spAutoFit/>
          </a:bodyPr>
          <a:lstStyle/>
          <a:p>
            <a:pPr>
              <a:spcBef>
                <a:spcPts val="600"/>
              </a:spcBef>
              <a:defRPr/>
            </a:pPr>
            <a:r>
              <a:rPr lang="en-IN" sz="1600" dirty="0">
                <a:solidFill>
                  <a:prstClr val="black"/>
                </a:solidFill>
                <a:latin typeface="Roboto Condensed" charset="0"/>
                <a:ea typeface="Roboto Condensed" charset="0"/>
              </a:rPr>
              <a:t>Sign on Paper Seals on EVMs after all processes</a:t>
            </a:r>
          </a:p>
        </p:txBody>
      </p:sp>
      <p:sp>
        <p:nvSpPr>
          <p:cNvPr id="67" name="TextBox 66"/>
          <p:cNvSpPr txBox="1"/>
          <p:nvPr/>
        </p:nvSpPr>
        <p:spPr>
          <a:xfrm>
            <a:off x="35495" y="3259233"/>
            <a:ext cx="2139513" cy="830997"/>
          </a:xfrm>
          <a:prstGeom prst="rect">
            <a:avLst/>
          </a:prstGeom>
          <a:noFill/>
        </p:spPr>
        <p:txBody>
          <a:bodyPr wrap="square" rtlCol="0">
            <a:spAutoFit/>
          </a:bodyPr>
          <a:lstStyle/>
          <a:p>
            <a:pPr>
              <a:spcBef>
                <a:spcPts val="600"/>
              </a:spcBef>
              <a:defRPr/>
            </a:pPr>
            <a:r>
              <a:rPr lang="en-IN" sz="1600" dirty="0">
                <a:solidFill>
                  <a:prstClr val="black"/>
                </a:solidFill>
                <a:latin typeface="Roboto Condensed" charset="0"/>
                <a:ea typeface="Roboto Condensed" charset="0"/>
              </a:rPr>
              <a:t>Conduct mock poll and receive mock poll results</a:t>
            </a:r>
          </a:p>
        </p:txBody>
      </p:sp>
    </p:spTree>
    <p:extLst>
      <p:ext uri="{BB962C8B-B14F-4D97-AF65-F5344CB8AC3E}">
        <p14:creationId xmlns:p14="http://schemas.microsoft.com/office/powerpoint/2010/main" val="928567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IN" dirty="0"/>
              <a:t>2. ALLOCATION &amp; MOVEMENT</a:t>
            </a:r>
          </a:p>
        </p:txBody>
      </p:sp>
      <p:sp>
        <p:nvSpPr>
          <p:cNvPr id="3" name="Slide Number Placeholder 2"/>
          <p:cNvSpPr>
            <a:spLocks noGrp="1"/>
          </p:cNvSpPr>
          <p:nvPr>
            <p:ph type="sldNum" idx="12"/>
          </p:nvPr>
        </p:nvSpPr>
        <p:spPr/>
        <p:txBody>
          <a:bodyPr/>
          <a:lstStyle/>
          <a:p>
            <a:pPr lvl="0" algn="r">
              <a:spcBef>
                <a:spcPts val="0"/>
              </a:spcBef>
              <a:buNone/>
            </a:pPr>
            <a:fld id="{00000000-1234-1234-1234-123412341234}" type="slidenum">
              <a:rPr lang="en" smtClean="0"/>
              <a:pPr lvl="0" algn="r">
                <a:spcBef>
                  <a:spcPts val="0"/>
                </a:spcBef>
                <a:buNone/>
              </a:pPr>
              <a:t>15</a:t>
            </a:fld>
            <a:endParaRPr lang="en" dirty="0"/>
          </a:p>
        </p:txBody>
      </p:sp>
      <p:sp>
        <p:nvSpPr>
          <p:cNvPr id="8" name="TextBox 7"/>
          <p:cNvSpPr txBox="1"/>
          <p:nvPr/>
        </p:nvSpPr>
        <p:spPr>
          <a:xfrm>
            <a:off x="107504" y="1379552"/>
            <a:ext cx="3312368" cy="400110"/>
          </a:xfrm>
          <a:prstGeom prst="rect">
            <a:avLst/>
          </a:prstGeom>
          <a:noFill/>
        </p:spPr>
        <p:txBody>
          <a:bodyPr wrap="square" rtlCol="0">
            <a:spAutoFit/>
          </a:bodyPr>
          <a:lstStyle/>
          <a:p>
            <a:pPr algn="ctr"/>
            <a:r>
              <a:rPr lang="en-IN" sz="2000" b="1" dirty="0">
                <a:solidFill>
                  <a:schemeClr val="tx1"/>
                </a:solidFill>
                <a:latin typeface="Roboto Condensed"/>
                <a:ea typeface="Roboto Condensed"/>
                <a:cs typeface="Roboto Condensed"/>
                <a:sym typeface="Roboto Condensed"/>
              </a:rPr>
              <a:t>Planned Allocation </a:t>
            </a:r>
          </a:p>
        </p:txBody>
      </p:sp>
      <p:sp>
        <p:nvSpPr>
          <p:cNvPr id="10" name="TextBox 9"/>
          <p:cNvSpPr txBox="1"/>
          <p:nvPr/>
        </p:nvSpPr>
        <p:spPr>
          <a:xfrm>
            <a:off x="5029200" y="1383662"/>
            <a:ext cx="3312368" cy="400110"/>
          </a:xfrm>
          <a:prstGeom prst="rect">
            <a:avLst/>
          </a:prstGeom>
          <a:noFill/>
        </p:spPr>
        <p:txBody>
          <a:bodyPr wrap="square" rtlCol="0">
            <a:spAutoFit/>
          </a:bodyPr>
          <a:lstStyle/>
          <a:p>
            <a:r>
              <a:rPr lang="en-IN" sz="2000" b="1" dirty="0">
                <a:solidFill>
                  <a:schemeClr val="tx1"/>
                </a:solidFill>
                <a:latin typeface="Roboto Condensed"/>
                <a:ea typeface="Roboto Condensed"/>
                <a:cs typeface="Roboto Condensed"/>
              </a:rPr>
              <a:t>Secured Transportation</a:t>
            </a:r>
          </a:p>
        </p:txBody>
      </p:sp>
      <p:sp>
        <p:nvSpPr>
          <p:cNvPr id="9" name="Pentagon 8"/>
          <p:cNvSpPr/>
          <p:nvPr/>
        </p:nvSpPr>
        <p:spPr>
          <a:xfrm>
            <a:off x="107504" y="1779662"/>
            <a:ext cx="3816424" cy="5634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Roboto Condensed"/>
              </a:rPr>
              <a:t>EVMs are allocated to poll going State by the </a:t>
            </a:r>
            <a:r>
              <a:rPr lang="en-GB" sz="1600" dirty="0" smtClean="0">
                <a:solidFill>
                  <a:schemeClr val="bg1"/>
                </a:solidFill>
                <a:latin typeface="Roboto Condensed"/>
              </a:rPr>
              <a:t>Commission.</a:t>
            </a:r>
            <a:endParaRPr lang="en-IN" sz="1600" dirty="0">
              <a:solidFill>
                <a:schemeClr val="bg1"/>
              </a:solidFill>
              <a:latin typeface="Roboto Condensed"/>
            </a:endParaRPr>
          </a:p>
        </p:txBody>
      </p:sp>
      <p:sp>
        <p:nvSpPr>
          <p:cNvPr id="14" name="Pentagon 13"/>
          <p:cNvSpPr/>
          <p:nvPr/>
        </p:nvSpPr>
        <p:spPr>
          <a:xfrm>
            <a:off x="107504" y="2724150"/>
            <a:ext cx="3816424"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oboto Condensed"/>
              </a:rPr>
              <a:t>Received by </a:t>
            </a:r>
            <a:r>
              <a:rPr lang="en-GB" dirty="0" smtClean="0">
                <a:solidFill>
                  <a:schemeClr val="bg1"/>
                </a:solidFill>
                <a:latin typeface="Roboto Condensed"/>
              </a:rPr>
              <a:t>District Election Officer (DEO) </a:t>
            </a:r>
            <a:r>
              <a:rPr lang="en-GB" dirty="0">
                <a:solidFill>
                  <a:schemeClr val="bg1"/>
                </a:solidFill>
                <a:latin typeface="Roboto Condensed"/>
              </a:rPr>
              <a:t>who is personally responsible for secured </a:t>
            </a:r>
            <a:r>
              <a:rPr lang="en-GB" dirty="0" smtClean="0">
                <a:solidFill>
                  <a:schemeClr val="bg1"/>
                </a:solidFill>
                <a:latin typeface="Roboto Condensed"/>
              </a:rPr>
              <a:t>storage.</a:t>
            </a:r>
            <a:endParaRPr lang="en-IN" dirty="0">
              <a:solidFill>
                <a:schemeClr val="bg1"/>
              </a:solidFill>
              <a:latin typeface="Roboto Condensed"/>
            </a:endParaRPr>
          </a:p>
        </p:txBody>
      </p:sp>
      <p:sp>
        <p:nvSpPr>
          <p:cNvPr id="12" name="Pentagon 11"/>
          <p:cNvSpPr/>
          <p:nvPr/>
        </p:nvSpPr>
        <p:spPr>
          <a:xfrm>
            <a:off x="134398" y="3714750"/>
            <a:ext cx="3816424"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bg1"/>
                </a:solidFill>
                <a:latin typeface="Roboto Condensed"/>
              </a:rPr>
              <a:t>EMS used </a:t>
            </a:r>
            <a:r>
              <a:rPr lang="en-IN" sz="1600" dirty="0">
                <a:solidFill>
                  <a:schemeClr val="bg1"/>
                </a:solidFill>
                <a:latin typeface="Roboto Condensed"/>
              </a:rPr>
              <a:t>for inventory management of all EVMs </a:t>
            </a:r>
            <a:r>
              <a:rPr lang="en-IN" sz="1600" dirty="0" smtClean="0">
                <a:solidFill>
                  <a:schemeClr val="bg1"/>
                </a:solidFill>
                <a:latin typeface="Roboto Condensed"/>
              </a:rPr>
              <a:t>nationwide for the sake of transparency.</a:t>
            </a:r>
            <a:endParaRPr lang="en-IN" sz="1600" dirty="0">
              <a:solidFill>
                <a:schemeClr val="bg1"/>
              </a:solidFill>
              <a:latin typeface="Roboto Condensed"/>
            </a:endParaRPr>
          </a:p>
        </p:txBody>
      </p:sp>
      <p:sp>
        <p:nvSpPr>
          <p:cNvPr id="13" name="TextBox 12"/>
          <p:cNvSpPr txBox="1"/>
          <p:nvPr/>
        </p:nvSpPr>
        <p:spPr>
          <a:xfrm>
            <a:off x="4114800" y="1777979"/>
            <a:ext cx="4876800" cy="2800767"/>
          </a:xfrm>
          <a:prstGeom prst="rect">
            <a:avLst/>
          </a:prstGeom>
          <a:noFill/>
        </p:spPr>
        <p:txBody>
          <a:bodyPr wrap="square" rtlCol="0">
            <a:spAutoFit/>
          </a:bodyPr>
          <a:lstStyle/>
          <a:p>
            <a:pPr marL="285750" indent="-285750" algn="just">
              <a:buFont typeface="Arial" charset="0"/>
              <a:buChar char="•"/>
            </a:pPr>
            <a:r>
              <a:rPr lang="en-IN" sz="1600" dirty="0" smtClean="0">
                <a:solidFill>
                  <a:srgbClr val="263248"/>
                </a:solidFill>
                <a:latin typeface="Roboto Condensed Light"/>
                <a:ea typeface="Roboto Condensed Light"/>
                <a:cs typeface="Roboto Condensed Light"/>
                <a:sym typeface="Roboto Condensed Light"/>
              </a:rPr>
              <a:t>Movement </a:t>
            </a:r>
            <a:r>
              <a:rPr lang="en-IN" sz="1600" dirty="0">
                <a:solidFill>
                  <a:srgbClr val="263248"/>
                </a:solidFill>
                <a:latin typeface="Roboto Condensed Light"/>
                <a:ea typeface="Roboto Condensed Light"/>
                <a:cs typeface="Roboto Condensed Light"/>
                <a:sym typeface="Roboto Condensed Light"/>
              </a:rPr>
              <a:t>of EVMs/VVPATs mandatorily managed </a:t>
            </a:r>
            <a:r>
              <a:rPr lang="en-IN" sz="1600" dirty="0" smtClean="0">
                <a:solidFill>
                  <a:srgbClr val="263248"/>
                </a:solidFill>
                <a:latin typeface="Roboto Condensed Light"/>
                <a:ea typeface="Roboto Condensed Light"/>
                <a:cs typeface="Roboto Condensed Light"/>
                <a:sym typeface="Roboto Condensed Light"/>
              </a:rPr>
              <a:t>through EVM Management System (EMS).</a:t>
            </a:r>
            <a:endParaRPr lang="en-IN" sz="1600" dirty="0">
              <a:solidFill>
                <a:srgbClr val="263248"/>
              </a:solidFill>
              <a:latin typeface="Roboto Condensed Light"/>
              <a:ea typeface="Roboto Condensed Light"/>
              <a:cs typeface="Roboto Condensed Light"/>
              <a:sym typeface="Roboto Condensed Light"/>
            </a:endParaRPr>
          </a:p>
          <a:p>
            <a:pPr marL="285750" indent="-285750" algn="just">
              <a:buFont typeface="Arial" charset="0"/>
              <a:buChar char="•"/>
            </a:pPr>
            <a:r>
              <a:rPr lang="en-IN" sz="1600" dirty="0">
                <a:solidFill>
                  <a:srgbClr val="263248"/>
                </a:solidFill>
                <a:latin typeface="Roboto Condensed Light"/>
                <a:ea typeface="Roboto Condensed Light"/>
                <a:cs typeface="Roboto Condensed Light"/>
                <a:sym typeface="Roboto Condensed Light"/>
              </a:rPr>
              <a:t>Only </a:t>
            </a:r>
            <a:r>
              <a:rPr lang="en-IN" sz="1600" dirty="0" smtClean="0">
                <a:solidFill>
                  <a:srgbClr val="263248"/>
                </a:solidFill>
                <a:latin typeface="Roboto Condensed Light"/>
                <a:ea typeface="Roboto Condensed Light"/>
                <a:cs typeface="Roboto Condensed Light"/>
                <a:sym typeface="Roboto Condensed Light"/>
              </a:rPr>
              <a:t>Containerized/Sealed </a:t>
            </a:r>
            <a:r>
              <a:rPr lang="en-IN" sz="1600" dirty="0">
                <a:solidFill>
                  <a:srgbClr val="263248"/>
                </a:solidFill>
                <a:latin typeface="Roboto Condensed Light"/>
                <a:ea typeface="Roboto Condensed Light"/>
                <a:cs typeface="Roboto Condensed Light"/>
                <a:sym typeface="Roboto Condensed Light"/>
              </a:rPr>
              <a:t>T</a:t>
            </a:r>
            <a:r>
              <a:rPr lang="en-IN" sz="1600" dirty="0" smtClean="0">
                <a:solidFill>
                  <a:srgbClr val="263248"/>
                </a:solidFill>
                <a:latin typeface="Roboto Condensed Light"/>
                <a:ea typeface="Roboto Condensed Light"/>
                <a:cs typeface="Roboto Condensed Light"/>
                <a:sym typeface="Roboto Condensed Light"/>
              </a:rPr>
              <a:t>rucks used.</a:t>
            </a:r>
          </a:p>
          <a:p>
            <a:pPr marL="285750" indent="-285750" algn="just">
              <a:buFont typeface="Arial" charset="0"/>
              <a:buChar char="•"/>
            </a:pPr>
            <a:r>
              <a:rPr lang="en-IN" sz="1600" dirty="0" smtClean="0">
                <a:solidFill>
                  <a:srgbClr val="263248"/>
                </a:solidFill>
                <a:latin typeface="Roboto Condensed Light"/>
                <a:ea typeface="Roboto Condensed Light"/>
                <a:cs typeface="Roboto Condensed Light"/>
                <a:sym typeface="Roboto Condensed Light"/>
              </a:rPr>
              <a:t>All </a:t>
            </a:r>
            <a:r>
              <a:rPr lang="en-IN" sz="1600" dirty="0">
                <a:solidFill>
                  <a:srgbClr val="263248"/>
                </a:solidFill>
                <a:latin typeface="Roboto Condensed Light"/>
                <a:ea typeface="Roboto Condensed Light"/>
                <a:cs typeface="Roboto Condensed Light"/>
                <a:sym typeface="Roboto Condensed Light"/>
              </a:rPr>
              <a:t>Trucks sealed with Lock and Paper </a:t>
            </a:r>
            <a:r>
              <a:rPr lang="en-IN" sz="1600" dirty="0" smtClean="0">
                <a:solidFill>
                  <a:srgbClr val="263248"/>
                </a:solidFill>
                <a:latin typeface="Roboto Condensed Light"/>
                <a:ea typeface="Roboto Condensed Light"/>
                <a:cs typeface="Roboto Condensed Light"/>
                <a:sym typeface="Roboto Condensed Light"/>
              </a:rPr>
              <a:t>Seals.</a:t>
            </a:r>
            <a:endParaRPr lang="en-IN" sz="1600" dirty="0">
              <a:solidFill>
                <a:srgbClr val="263248"/>
              </a:solidFill>
              <a:latin typeface="Roboto Condensed Light"/>
              <a:ea typeface="Roboto Condensed Light"/>
              <a:cs typeface="Roboto Condensed Light"/>
              <a:sym typeface="Roboto Condensed Light"/>
            </a:endParaRPr>
          </a:p>
          <a:p>
            <a:pPr marL="285750" indent="-285750" algn="just">
              <a:buFont typeface="Arial" charset="0"/>
              <a:buChar char="•"/>
            </a:pPr>
            <a:r>
              <a:rPr lang="en-IN" sz="1600" dirty="0" smtClean="0">
                <a:solidFill>
                  <a:srgbClr val="263248"/>
                </a:solidFill>
                <a:latin typeface="Roboto Condensed Light"/>
                <a:ea typeface="Roboto Condensed Light"/>
                <a:cs typeface="Roboto Condensed Light"/>
                <a:sym typeface="Roboto Condensed Light"/>
              </a:rPr>
              <a:t>Mandatory GPS </a:t>
            </a:r>
            <a:r>
              <a:rPr lang="en-IN" sz="1600" dirty="0">
                <a:solidFill>
                  <a:srgbClr val="263248"/>
                </a:solidFill>
                <a:latin typeface="Roboto Condensed Light"/>
                <a:ea typeface="Roboto Condensed Light"/>
                <a:cs typeface="Roboto Condensed Light"/>
                <a:sym typeface="Roboto Condensed Light"/>
              </a:rPr>
              <a:t>tracking </a:t>
            </a:r>
            <a:r>
              <a:rPr lang="en-IN" sz="1600" dirty="0" smtClean="0">
                <a:solidFill>
                  <a:srgbClr val="263248"/>
                </a:solidFill>
                <a:latin typeface="Roboto Condensed Light"/>
                <a:ea typeface="Roboto Condensed Light"/>
                <a:cs typeface="Roboto Condensed Light"/>
                <a:sym typeface="Roboto Condensed Light"/>
              </a:rPr>
              <a:t>of EVM vehicles.</a:t>
            </a:r>
            <a:endParaRPr lang="en-IN" sz="1600" dirty="0">
              <a:solidFill>
                <a:srgbClr val="263248"/>
              </a:solidFill>
              <a:latin typeface="Roboto Condensed Light"/>
              <a:ea typeface="Roboto Condensed Light"/>
              <a:cs typeface="Roboto Condensed Light"/>
              <a:sym typeface="Roboto Condensed Light"/>
            </a:endParaRPr>
          </a:p>
          <a:p>
            <a:pPr marL="285750" indent="-285750" algn="just">
              <a:buFont typeface="Arial" charset="0"/>
              <a:buChar char="•"/>
            </a:pPr>
            <a:r>
              <a:rPr lang="en-IN" sz="1600" dirty="0">
                <a:solidFill>
                  <a:srgbClr val="263248"/>
                </a:solidFill>
                <a:latin typeface="Roboto Condensed Light"/>
                <a:ea typeface="Roboto Condensed Light"/>
                <a:cs typeface="Roboto Condensed Light"/>
                <a:sym typeface="Roboto Condensed Light"/>
              </a:rPr>
              <a:t>All movement under 24X7 Police </a:t>
            </a:r>
            <a:r>
              <a:rPr lang="en-IN" sz="1600" dirty="0" smtClean="0">
                <a:solidFill>
                  <a:srgbClr val="263248"/>
                </a:solidFill>
                <a:latin typeface="Roboto Condensed Light"/>
                <a:ea typeface="Roboto Condensed Light"/>
                <a:cs typeface="Roboto Condensed Light"/>
                <a:sym typeface="Roboto Condensed Light"/>
              </a:rPr>
              <a:t>Escort.</a:t>
            </a:r>
            <a:endParaRPr lang="en-IN" sz="1600" dirty="0">
              <a:solidFill>
                <a:srgbClr val="263248"/>
              </a:solidFill>
              <a:latin typeface="Roboto Condensed Light"/>
              <a:ea typeface="Roboto Condensed Light"/>
              <a:cs typeface="Roboto Condensed Light"/>
              <a:sym typeface="Roboto Condensed Light"/>
            </a:endParaRPr>
          </a:p>
          <a:p>
            <a:pPr marL="285750" indent="-285750" algn="just">
              <a:buFont typeface="Arial" charset="0"/>
              <a:buChar char="•"/>
            </a:pPr>
            <a:r>
              <a:rPr lang="en-IN" sz="1600" dirty="0">
                <a:solidFill>
                  <a:srgbClr val="263248"/>
                </a:solidFill>
                <a:latin typeface="Roboto Condensed Light"/>
                <a:ea typeface="Roboto Condensed Light"/>
                <a:cs typeface="Roboto Condensed Light"/>
                <a:sym typeface="Roboto Condensed Light"/>
              </a:rPr>
              <a:t>Videography done of shifting </a:t>
            </a:r>
            <a:r>
              <a:rPr lang="en-IN" sz="1600" dirty="0" smtClean="0">
                <a:solidFill>
                  <a:srgbClr val="263248"/>
                </a:solidFill>
                <a:latin typeface="Roboto Condensed Light"/>
                <a:ea typeface="Roboto Condensed Light"/>
                <a:cs typeface="Roboto Condensed Light"/>
                <a:sym typeface="Roboto Condensed Light"/>
              </a:rPr>
              <a:t>process.</a:t>
            </a:r>
            <a:endParaRPr lang="en-IN" sz="1600" dirty="0"/>
          </a:p>
          <a:p>
            <a:pPr marL="285750" indent="-285750" algn="just">
              <a:buFont typeface="Arial" charset="0"/>
              <a:buChar char="•"/>
            </a:pPr>
            <a:r>
              <a:rPr lang="en-IN" sz="1600" dirty="0" smtClean="0">
                <a:solidFill>
                  <a:srgbClr val="263248"/>
                </a:solidFill>
                <a:latin typeface="Roboto Condensed Light"/>
                <a:ea typeface="Roboto Condensed Light"/>
                <a:cs typeface="Roboto Condensed Light"/>
                <a:sym typeface="Roboto Condensed Light"/>
              </a:rPr>
              <a:t>Political </a:t>
            </a:r>
            <a:r>
              <a:rPr lang="en-IN" sz="1600" dirty="0">
                <a:solidFill>
                  <a:srgbClr val="263248"/>
                </a:solidFill>
                <a:latin typeface="Roboto Condensed Light"/>
                <a:ea typeface="Roboto Condensed Light"/>
                <a:cs typeface="Roboto Condensed Light"/>
                <a:sym typeface="Roboto Condensed Light"/>
              </a:rPr>
              <a:t>parties informed in advance about the opening, stocking and sealing of warehouses while </a:t>
            </a:r>
            <a:r>
              <a:rPr lang="en-IN" sz="1600" dirty="0" smtClean="0">
                <a:solidFill>
                  <a:srgbClr val="263248"/>
                </a:solidFill>
                <a:latin typeface="Roboto Condensed Light"/>
                <a:ea typeface="Roboto Condensed Light"/>
                <a:cs typeface="Roboto Condensed Light"/>
                <a:sym typeface="Roboto Condensed Light"/>
              </a:rPr>
              <a:t>moving EVMs/VVPATs.</a:t>
            </a:r>
            <a:endParaRPr lang="en-IN" sz="1600" dirty="0">
              <a:solidFill>
                <a:srgbClr val="263248"/>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406056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3. FIRST LEVEL CHECKING (FLC)</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16</a:t>
            </a:fld>
            <a:endParaRPr lang="en"/>
          </a:p>
        </p:txBody>
      </p:sp>
      <p:sp>
        <p:nvSpPr>
          <p:cNvPr id="7" name="TextBox 6"/>
          <p:cNvSpPr txBox="1"/>
          <p:nvPr/>
        </p:nvSpPr>
        <p:spPr>
          <a:xfrm>
            <a:off x="539552" y="1581150"/>
            <a:ext cx="4968552" cy="3170099"/>
          </a:xfrm>
          <a:prstGeom prst="rect">
            <a:avLst/>
          </a:prstGeom>
          <a:noFill/>
        </p:spPr>
        <p:txBody>
          <a:bodyPr wrap="square" rtlCol="0">
            <a:spAutoFit/>
          </a:bodyPr>
          <a:lstStyle/>
          <a:p>
            <a:pPr marL="342900" indent="-342900" algn="just">
              <a:buFont typeface="Arial" charset="0"/>
              <a:buChar char="•"/>
            </a:pPr>
            <a:r>
              <a:rPr lang="en-IN" sz="2000" dirty="0">
                <a:latin typeface="Roboto Condensed" charset="0"/>
                <a:ea typeface="Roboto Condensed" charset="0"/>
              </a:rPr>
              <a:t>FLC </a:t>
            </a:r>
            <a:r>
              <a:rPr lang="en-IN" sz="2000" dirty="0" smtClean="0">
                <a:latin typeface="Roboto Condensed" charset="0"/>
                <a:ea typeface="Roboto Condensed" charset="0"/>
              </a:rPr>
              <a:t>is mandatorily done in </a:t>
            </a:r>
            <a:r>
              <a:rPr lang="en-IN" sz="2000" dirty="0">
                <a:latin typeface="Roboto Condensed" charset="0"/>
                <a:ea typeface="Roboto Condensed" charset="0"/>
              </a:rPr>
              <a:t>the presence of representatives of political </a:t>
            </a:r>
            <a:r>
              <a:rPr lang="en-IN" sz="2000" dirty="0" smtClean="0">
                <a:latin typeface="Roboto Condensed" charset="0"/>
                <a:ea typeface="Roboto Condensed" charset="0"/>
              </a:rPr>
              <a:t>parties.</a:t>
            </a:r>
            <a:endParaRPr lang="en-IN" sz="2000" dirty="0">
              <a:latin typeface="Roboto Condensed" charset="0"/>
              <a:ea typeface="Roboto Condensed" charset="0"/>
            </a:endParaRPr>
          </a:p>
          <a:p>
            <a:pPr marL="342900" indent="-342900" algn="just">
              <a:buFont typeface="Arial" charset="0"/>
              <a:buChar char="•"/>
            </a:pPr>
            <a:r>
              <a:rPr lang="en-US" sz="2000" dirty="0">
                <a:solidFill>
                  <a:prstClr val="black"/>
                </a:solidFill>
                <a:latin typeface="Roboto Condensed" charset="0"/>
                <a:ea typeface="Roboto Condensed" charset="0"/>
              </a:rPr>
              <a:t>Fully sanitized hall under videography and full </a:t>
            </a:r>
            <a:r>
              <a:rPr lang="en-US" sz="2000" dirty="0" smtClean="0">
                <a:solidFill>
                  <a:prstClr val="black"/>
                </a:solidFill>
                <a:latin typeface="Roboto Condensed" charset="0"/>
                <a:ea typeface="Roboto Condensed" charset="0"/>
              </a:rPr>
              <a:t>security.</a:t>
            </a:r>
            <a:endParaRPr lang="en-US" sz="2000" dirty="0">
              <a:solidFill>
                <a:prstClr val="black"/>
              </a:solidFill>
              <a:latin typeface="Roboto Condensed" charset="0"/>
              <a:ea typeface="Roboto Condensed" charset="0"/>
            </a:endParaRPr>
          </a:p>
          <a:p>
            <a:pPr marL="342900" indent="-342900" algn="just">
              <a:buFont typeface="Arial" charset="0"/>
              <a:buChar char="•"/>
            </a:pPr>
            <a:r>
              <a:rPr lang="en-IN" sz="2000" dirty="0">
                <a:latin typeface="Roboto Condensed" charset="0"/>
                <a:ea typeface="Roboto Condensed" charset="0"/>
              </a:rPr>
              <a:t>Full functionality and behavioural check is </a:t>
            </a:r>
            <a:r>
              <a:rPr lang="en-IN" sz="2000" dirty="0" smtClean="0">
                <a:latin typeface="Roboto Condensed" charset="0"/>
                <a:ea typeface="Roboto Condensed" charset="0"/>
              </a:rPr>
              <a:t>done on every EVM.</a:t>
            </a:r>
            <a:endParaRPr lang="en-IN" sz="2000" dirty="0">
              <a:latin typeface="Roboto Condensed" charset="0"/>
              <a:ea typeface="Roboto Condensed" charset="0"/>
            </a:endParaRPr>
          </a:p>
          <a:p>
            <a:pPr marL="342900" indent="-342900" algn="just">
              <a:buFont typeface="Arial" charset="0"/>
              <a:buChar char="•"/>
            </a:pPr>
            <a:r>
              <a:rPr lang="en-US" sz="2000" dirty="0">
                <a:solidFill>
                  <a:prstClr val="black"/>
                </a:solidFill>
                <a:latin typeface="Roboto Condensed" charset="0"/>
                <a:ea typeface="Roboto Condensed" charset="0"/>
              </a:rPr>
              <a:t>Defective (non-functional) EVMs are kept aside and not used in </a:t>
            </a:r>
            <a:r>
              <a:rPr lang="en-US" sz="2000" dirty="0" smtClean="0">
                <a:solidFill>
                  <a:prstClr val="black"/>
                </a:solidFill>
                <a:latin typeface="Roboto Condensed" charset="0"/>
                <a:ea typeface="Roboto Condensed" charset="0"/>
              </a:rPr>
              <a:t>election.</a:t>
            </a:r>
            <a:endParaRPr lang="en-US" sz="2000" dirty="0">
              <a:solidFill>
                <a:prstClr val="black"/>
              </a:solidFill>
              <a:latin typeface="Roboto Condensed" charset="0"/>
              <a:ea typeface="Roboto Condensed" charset="0"/>
            </a:endParaRPr>
          </a:p>
          <a:p>
            <a:pPr marL="342900" indent="-342900" algn="just">
              <a:buFont typeface="Arial" charset="0"/>
              <a:buChar char="•"/>
            </a:pPr>
            <a:r>
              <a:rPr lang="en-US" sz="2000" dirty="0" smtClean="0">
                <a:solidFill>
                  <a:prstClr val="black"/>
                </a:solidFill>
                <a:latin typeface="Roboto Condensed" charset="0"/>
                <a:ea typeface="Roboto Condensed" charset="0"/>
              </a:rPr>
              <a:t>FLC status captured </a:t>
            </a:r>
            <a:r>
              <a:rPr lang="en-US" sz="2000" dirty="0">
                <a:solidFill>
                  <a:prstClr val="black"/>
                </a:solidFill>
                <a:latin typeface="Roboto Condensed" charset="0"/>
                <a:ea typeface="Roboto Condensed" charset="0"/>
              </a:rPr>
              <a:t>in </a:t>
            </a:r>
            <a:r>
              <a:rPr lang="en-US" sz="2000" dirty="0" smtClean="0">
                <a:solidFill>
                  <a:prstClr val="black"/>
                </a:solidFill>
                <a:latin typeface="Roboto Condensed" charset="0"/>
                <a:ea typeface="Roboto Condensed" charset="0"/>
              </a:rPr>
              <a:t>EMS.</a:t>
            </a:r>
            <a:endParaRPr lang="en-IN" sz="2000" dirty="0">
              <a:latin typeface="Roboto Condensed" charset="0"/>
              <a:ea typeface="Roboto Condensed" charset="0"/>
            </a:endParaRPr>
          </a:p>
        </p:txBody>
      </p:sp>
      <p:pic>
        <p:nvPicPr>
          <p:cNvPr id="6" name="Picture 2" descr="C:\Users\ECI-51\Documents\EVM Photos and Videos\FLC\FLC01.jpg"/>
          <p:cNvPicPr>
            <a:picLocks noChangeAspect="1" noChangeArrowheads="1"/>
          </p:cNvPicPr>
          <p:nvPr/>
        </p:nvPicPr>
        <p:blipFill>
          <a:blip r:embed="rId3"/>
          <a:srcRect l="87" r="-54" b="-141"/>
          <a:stretch>
            <a:fillRect/>
          </a:stretch>
        </p:blipFill>
        <p:spPr bwMode="auto">
          <a:xfrm>
            <a:off x="6001411" y="1037070"/>
            <a:ext cx="3059832" cy="1787731"/>
          </a:xfrm>
          <a:prstGeom prst="rect">
            <a:avLst/>
          </a:prstGeom>
          <a:ln>
            <a:noFill/>
          </a:ln>
          <a:effectLst>
            <a:outerShdw blurRad="292100" dist="139700" dir="2700000" algn="tl" rotWithShape="0">
              <a:srgbClr val="333333">
                <a:alpha val="65000"/>
              </a:srgbClr>
            </a:outerShdw>
          </a:effectLst>
        </p:spPr>
      </p:pic>
      <p:pic>
        <p:nvPicPr>
          <p:cNvPr id="8" name="Picture 7" descr="FLC03.jpg"/>
          <p:cNvPicPr>
            <a:picLocks noChangeAspect="1"/>
          </p:cNvPicPr>
          <p:nvPr/>
        </p:nvPicPr>
        <p:blipFill>
          <a:blip r:embed="rId4"/>
          <a:srcRect/>
          <a:stretch>
            <a:fillRect/>
          </a:stretch>
        </p:blipFill>
        <p:spPr>
          <a:xfrm>
            <a:off x="6001412" y="2920304"/>
            <a:ext cx="3059832" cy="1721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95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IN" dirty="0"/>
              <a:t>FLC PROCESS</a:t>
            </a:r>
          </a:p>
        </p:txBody>
      </p:sp>
      <p:sp>
        <p:nvSpPr>
          <p:cNvPr id="117" name="TextBox 116"/>
          <p:cNvSpPr txBox="1"/>
          <p:nvPr/>
        </p:nvSpPr>
        <p:spPr>
          <a:xfrm>
            <a:off x="406514" y="1694371"/>
            <a:ext cx="1672390" cy="892552"/>
          </a:xfrm>
          <a:prstGeom prst="rect">
            <a:avLst/>
          </a:prstGeom>
          <a:noFill/>
        </p:spPr>
        <p:txBody>
          <a:bodyPr wrap="square" rtlCol="0">
            <a:spAutoFit/>
          </a:bodyPr>
          <a:lstStyle/>
          <a:p>
            <a:pPr algn="ctr"/>
            <a:r>
              <a:rPr lang="en-IN" sz="1300" dirty="0" smtClean="0">
                <a:solidFill>
                  <a:schemeClr val="tx1"/>
                </a:solidFill>
                <a:latin typeface="Roboto Condensed" charset="0"/>
                <a:ea typeface="Roboto Condensed" charset="0"/>
              </a:rPr>
              <a:t>Complete physical check up (switches, cable, latches </a:t>
            </a:r>
            <a:r>
              <a:rPr lang="en-IN" sz="1300" dirty="0" err="1" smtClean="0">
                <a:solidFill>
                  <a:schemeClr val="tx1"/>
                </a:solidFill>
                <a:latin typeface="Roboto Condensed" charset="0"/>
                <a:ea typeface="Roboto Condensed" charset="0"/>
              </a:rPr>
              <a:t>etc</a:t>
            </a:r>
            <a:r>
              <a:rPr lang="en-IN" sz="1300" dirty="0" smtClean="0">
                <a:solidFill>
                  <a:schemeClr val="tx1"/>
                </a:solidFill>
                <a:latin typeface="Roboto Condensed" charset="0"/>
                <a:ea typeface="Roboto Condensed" charset="0"/>
              </a:rPr>
              <a:t>)  &amp; functional test </a:t>
            </a:r>
            <a:endParaRPr lang="en-IN" sz="1300" dirty="0">
              <a:solidFill>
                <a:schemeClr val="tx1"/>
              </a:solidFill>
              <a:latin typeface="Roboto Condensed" charset="0"/>
              <a:ea typeface="Roboto Condensed" charset="0"/>
            </a:endParaRPr>
          </a:p>
        </p:txBody>
      </p:sp>
      <p:sp>
        <p:nvSpPr>
          <p:cNvPr id="124" name="TextBox 123"/>
          <p:cNvSpPr txBox="1"/>
          <p:nvPr/>
        </p:nvSpPr>
        <p:spPr>
          <a:xfrm>
            <a:off x="1376795" y="3913298"/>
            <a:ext cx="1493865" cy="492443"/>
          </a:xfrm>
          <a:prstGeom prst="rect">
            <a:avLst/>
          </a:prstGeom>
          <a:noFill/>
        </p:spPr>
        <p:txBody>
          <a:bodyPr wrap="square" rtlCol="0">
            <a:spAutoFit/>
          </a:bodyPr>
          <a:lstStyle/>
          <a:p>
            <a:pPr algn="ctr"/>
            <a:r>
              <a:rPr lang="en-IN" sz="1300" dirty="0">
                <a:solidFill>
                  <a:schemeClr val="tx1"/>
                </a:solidFill>
                <a:latin typeface="Roboto Condensed" charset="0"/>
                <a:ea typeface="Roboto Condensed" charset="0"/>
              </a:rPr>
              <a:t>Mock Poll on All EVMs/VVPATs</a:t>
            </a:r>
          </a:p>
        </p:txBody>
      </p:sp>
      <p:sp>
        <p:nvSpPr>
          <p:cNvPr id="125" name="TextBox 124"/>
          <p:cNvSpPr txBox="1"/>
          <p:nvPr/>
        </p:nvSpPr>
        <p:spPr>
          <a:xfrm>
            <a:off x="2191574" y="1680403"/>
            <a:ext cx="2209800" cy="892552"/>
          </a:xfrm>
          <a:prstGeom prst="rect">
            <a:avLst/>
          </a:prstGeom>
          <a:noFill/>
        </p:spPr>
        <p:txBody>
          <a:bodyPr wrap="square" rtlCol="0">
            <a:spAutoFit/>
          </a:bodyPr>
          <a:lstStyle/>
          <a:p>
            <a:pPr algn="ctr"/>
            <a:r>
              <a:rPr lang="en-IN" sz="1300" b="1" dirty="0" smtClean="0">
                <a:solidFill>
                  <a:schemeClr val="tx1"/>
                </a:solidFill>
                <a:latin typeface="Roboto Condensed" charset="0"/>
                <a:ea typeface="Roboto Condensed" charset="0"/>
              </a:rPr>
              <a:t>Higher vote mock poll on randomly selected 5% EVMs. (1200 </a:t>
            </a:r>
            <a:r>
              <a:rPr lang="en-IN" sz="1300" b="1" dirty="0">
                <a:solidFill>
                  <a:schemeClr val="tx1"/>
                </a:solidFill>
                <a:latin typeface="Roboto Condensed" charset="0"/>
                <a:ea typeface="Roboto Condensed" charset="0"/>
              </a:rPr>
              <a:t>votes in 1%, 1000 in 2% &amp; 500 in 2</a:t>
            </a:r>
            <a:r>
              <a:rPr lang="en-IN" sz="1300" b="1" dirty="0" smtClean="0">
                <a:solidFill>
                  <a:schemeClr val="tx1"/>
                </a:solidFill>
                <a:latin typeface="Roboto Condensed" charset="0"/>
                <a:ea typeface="Roboto Condensed" charset="0"/>
              </a:rPr>
              <a:t>%)</a:t>
            </a:r>
            <a:endParaRPr lang="en-IN" sz="1300" b="1" dirty="0">
              <a:solidFill>
                <a:schemeClr val="tx1"/>
              </a:solidFill>
              <a:latin typeface="Roboto Condensed" charset="0"/>
              <a:ea typeface="Roboto Condensed" charset="0"/>
            </a:endParaRPr>
          </a:p>
        </p:txBody>
      </p:sp>
      <p:sp>
        <p:nvSpPr>
          <p:cNvPr id="126" name="TextBox 125"/>
          <p:cNvSpPr txBox="1"/>
          <p:nvPr/>
        </p:nvSpPr>
        <p:spPr>
          <a:xfrm>
            <a:off x="3144986" y="3959464"/>
            <a:ext cx="1784970" cy="1092607"/>
          </a:xfrm>
          <a:prstGeom prst="rect">
            <a:avLst/>
          </a:prstGeom>
          <a:noFill/>
        </p:spPr>
        <p:txBody>
          <a:bodyPr wrap="square" rtlCol="0">
            <a:spAutoFit/>
          </a:bodyPr>
          <a:lstStyle/>
          <a:p>
            <a:pPr algn="ctr"/>
            <a:r>
              <a:rPr lang="en-IN" sz="1300" dirty="0">
                <a:solidFill>
                  <a:schemeClr val="tx1"/>
                </a:solidFill>
                <a:latin typeface="Roboto Condensed" charset="0"/>
                <a:ea typeface="Roboto Condensed" charset="0"/>
              </a:rPr>
              <a:t>Electronic Result in CU is tallied with VVPAT Slip count and results shared </a:t>
            </a:r>
            <a:r>
              <a:rPr lang="en-IN" sz="1300" dirty="0" smtClean="0">
                <a:solidFill>
                  <a:schemeClr val="tx1"/>
                </a:solidFill>
                <a:latin typeface="Roboto Condensed" charset="0"/>
                <a:ea typeface="Roboto Condensed" charset="0"/>
              </a:rPr>
              <a:t>with representatives</a:t>
            </a:r>
            <a:endParaRPr lang="en-IN" sz="1300" dirty="0">
              <a:solidFill>
                <a:schemeClr val="tx1"/>
              </a:solidFill>
              <a:latin typeface="Roboto Condensed" charset="0"/>
              <a:ea typeface="Roboto Condensed" charset="0"/>
            </a:endParaRPr>
          </a:p>
        </p:txBody>
      </p:sp>
      <p:sp>
        <p:nvSpPr>
          <p:cNvPr id="128" name="TextBox 127"/>
          <p:cNvSpPr txBox="1"/>
          <p:nvPr/>
        </p:nvSpPr>
        <p:spPr>
          <a:xfrm>
            <a:off x="4519905" y="1694371"/>
            <a:ext cx="1419153" cy="692497"/>
          </a:xfrm>
          <a:prstGeom prst="rect">
            <a:avLst/>
          </a:prstGeom>
          <a:noFill/>
        </p:spPr>
        <p:txBody>
          <a:bodyPr wrap="square" rtlCol="0">
            <a:spAutoFit/>
          </a:bodyPr>
          <a:lstStyle/>
          <a:p>
            <a:pPr algn="ctr"/>
            <a:r>
              <a:rPr lang="en-IN" sz="1300" dirty="0" smtClean="0">
                <a:solidFill>
                  <a:schemeClr val="tx1"/>
                </a:solidFill>
                <a:latin typeface="Roboto Condensed" charset="0"/>
                <a:ea typeface="Roboto Condensed" charset="0"/>
              </a:rPr>
              <a:t>CU sealed after FLC using ‘Pink Paper Seal’ </a:t>
            </a:r>
            <a:endParaRPr lang="en-IN" sz="1300" dirty="0">
              <a:solidFill>
                <a:schemeClr val="tx1"/>
              </a:solidFill>
              <a:latin typeface="Roboto Condensed" charset="0"/>
              <a:ea typeface="Roboto Condensed" charset="0"/>
            </a:endParaRPr>
          </a:p>
        </p:txBody>
      </p:sp>
      <p:sp>
        <p:nvSpPr>
          <p:cNvPr id="129" name="TextBox 128"/>
          <p:cNvSpPr txBox="1"/>
          <p:nvPr/>
        </p:nvSpPr>
        <p:spPr>
          <a:xfrm>
            <a:off x="5292080" y="3959463"/>
            <a:ext cx="1337320" cy="892552"/>
          </a:xfrm>
          <a:prstGeom prst="rect">
            <a:avLst/>
          </a:prstGeom>
          <a:noFill/>
        </p:spPr>
        <p:txBody>
          <a:bodyPr wrap="square" rtlCol="0">
            <a:spAutoFit/>
          </a:bodyPr>
          <a:lstStyle/>
          <a:p>
            <a:pPr algn="ctr"/>
            <a:r>
              <a:rPr lang="en-IN" sz="1300" dirty="0">
                <a:solidFill>
                  <a:schemeClr val="tx1"/>
                </a:solidFill>
                <a:latin typeface="Roboto Condensed" charset="0"/>
                <a:ea typeface="Roboto Condensed" charset="0"/>
              </a:rPr>
              <a:t>Signing on seals by E</a:t>
            </a:r>
            <a:r>
              <a:rPr lang="en-IN" sz="1300" dirty="0" smtClean="0">
                <a:solidFill>
                  <a:schemeClr val="tx1"/>
                </a:solidFill>
                <a:latin typeface="Roboto Condensed" charset="0"/>
                <a:ea typeface="Roboto Condensed" charset="0"/>
              </a:rPr>
              <a:t>ngineers </a:t>
            </a:r>
            <a:r>
              <a:rPr lang="en-IN" sz="1300" dirty="0">
                <a:solidFill>
                  <a:schemeClr val="tx1"/>
                </a:solidFill>
                <a:latin typeface="Roboto Condensed" charset="0"/>
                <a:ea typeface="Roboto Condensed" charset="0"/>
              </a:rPr>
              <a:t>and representatives </a:t>
            </a:r>
          </a:p>
        </p:txBody>
      </p:sp>
      <p:sp>
        <p:nvSpPr>
          <p:cNvPr id="130" name="TextBox 129"/>
          <p:cNvSpPr txBox="1"/>
          <p:nvPr/>
        </p:nvSpPr>
        <p:spPr>
          <a:xfrm>
            <a:off x="6043938" y="1689087"/>
            <a:ext cx="1731469" cy="892552"/>
          </a:xfrm>
          <a:prstGeom prst="rect">
            <a:avLst/>
          </a:prstGeom>
          <a:noFill/>
        </p:spPr>
        <p:txBody>
          <a:bodyPr wrap="square" rtlCol="0">
            <a:spAutoFit/>
          </a:bodyPr>
          <a:lstStyle/>
          <a:p>
            <a:pPr algn="ctr"/>
            <a:r>
              <a:rPr lang="en-IN" sz="1300" dirty="0">
                <a:solidFill>
                  <a:schemeClr val="tx1"/>
                </a:solidFill>
                <a:latin typeface="Roboto Condensed" charset="0"/>
                <a:ea typeface="Roboto Condensed" charset="0"/>
              </a:rPr>
              <a:t>EVMs/VVPATs stored in Strong Room under 24X7 security</a:t>
            </a:r>
          </a:p>
        </p:txBody>
      </p:sp>
      <p:sp>
        <p:nvSpPr>
          <p:cNvPr id="131" name="TextBox 130"/>
          <p:cNvSpPr txBox="1"/>
          <p:nvPr/>
        </p:nvSpPr>
        <p:spPr>
          <a:xfrm>
            <a:off x="6790590" y="3959464"/>
            <a:ext cx="2322948" cy="692497"/>
          </a:xfrm>
          <a:prstGeom prst="rect">
            <a:avLst/>
          </a:prstGeom>
          <a:noFill/>
        </p:spPr>
        <p:txBody>
          <a:bodyPr wrap="square" rtlCol="0">
            <a:spAutoFit/>
          </a:bodyPr>
          <a:lstStyle/>
          <a:p>
            <a:pPr algn="ctr"/>
            <a:r>
              <a:rPr lang="en-IN" sz="1300" dirty="0">
                <a:solidFill>
                  <a:schemeClr val="tx1"/>
                </a:solidFill>
                <a:latin typeface="Roboto Condensed" charset="0"/>
                <a:ea typeface="Roboto Condensed" charset="0"/>
              </a:rPr>
              <a:t>Photocopies of record registers shared with political party representatives</a:t>
            </a:r>
          </a:p>
        </p:txBody>
      </p:sp>
      <p:grpSp>
        <p:nvGrpSpPr>
          <p:cNvPr id="2" name="Group 1"/>
          <p:cNvGrpSpPr/>
          <p:nvPr/>
        </p:nvGrpSpPr>
        <p:grpSpPr>
          <a:xfrm>
            <a:off x="646615" y="2506234"/>
            <a:ext cx="7704856" cy="1407064"/>
            <a:chOff x="611560" y="2257296"/>
            <a:chExt cx="7704856" cy="1407064"/>
          </a:xfrm>
        </p:grpSpPr>
        <p:cxnSp>
          <p:nvCxnSpPr>
            <p:cNvPr id="113" name="Straight Arrow Connector 112"/>
            <p:cNvCxnSpPr/>
            <p:nvPr/>
          </p:nvCxnSpPr>
          <p:spPr>
            <a:xfrm>
              <a:off x="3995936" y="31603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Hexagon 101"/>
            <p:cNvSpPr/>
            <p:nvPr/>
          </p:nvSpPr>
          <p:spPr>
            <a:xfrm>
              <a:off x="611560"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1</a:t>
              </a:r>
            </a:p>
          </p:txBody>
        </p:sp>
        <p:cxnSp>
          <p:nvCxnSpPr>
            <p:cNvPr id="119" name="Straight Arrow Connector 118"/>
            <p:cNvCxnSpPr/>
            <p:nvPr/>
          </p:nvCxnSpPr>
          <p:spPr>
            <a:xfrm flipV="1">
              <a:off x="4966654" y="22572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Hexagon 103"/>
            <p:cNvSpPr/>
            <p:nvPr/>
          </p:nvSpPr>
          <p:spPr>
            <a:xfrm>
              <a:off x="1547664"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t>2</a:t>
              </a:r>
            </a:p>
          </p:txBody>
        </p:sp>
        <p:sp>
          <p:nvSpPr>
            <p:cNvPr id="105" name="Hexagon 104"/>
            <p:cNvSpPr/>
            <p:nvPr/>
          </p:nvSpPr>
          <p:spPr>
            <a:xfrm>
              <a:off x="2483768"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3</a:t>
              </a:r>
            </a:p>
          </p:txBody>
        </p:sp>
        <p:sp>
          <p:nvSpPr>
            <p:cNvPr id="106" name="Hexagon 105"/>
            <p:cNvSpPr/>
            <p:nvPr/>
          </p:nvSpPr>
          <p:spPr>
            <a:xfrm>
              <a:off x="3419872"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4</a:t>
              </a:r>
            </a:p>
          </p:txBody>
        </p:sp>
        <p:cxnSp>
          <p:nvCxnSpPr>
            <p:cNvPr id="120" name="Straight Arrow Connector 119"/>
            <p:cNvCxnSpPr/>
            <p:nvPr/>
          </p:nvCxnSpPr>
          <p:spPr>
            <a:xfrm flipV="1">
              <a:off x="6803926" y="22572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Hexagon 106"/>
            <p:cNvSpPr/>
            <p:nvPr/>
          </p:nvSpPr>
          <p:spPr>
            <a:xfrm>
              <a:off x="4355976"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5</a:t>
              </a:r>
            </a:p>
          </p:txBody>
        </p:sp>
        <p:sp>
          <p:nvSpPr>
            <p:cNvPr id="108" name="Hexagon 107"/>
            <p:cNvSpPr/>
            <p:nvPr/>
          </p:nvSpPr>
          <p:spPr>
            <a:xfrm>
              <a:off x="5292080"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6</a:t>
              </a:r>
            </a:p>
          </p:txBody>
        </p:sp>
        <p:cxnSp>
          <p:nvCxnSpPr>
            <p:cNvPr id="115" name="Straight Arrow Connector 114"/>
            <p:cNvCxnSpPr/>
            <p:nvPr/>
          </p:nvCxnSpPr>
          <p:spPr>
            <a:xfrm>
              <a:off x="5864338" y="314781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Hexagon 108"/>
            <p:cNvSpPr/>
            <p:nvPr/>
          </p:nvSpPr>
          <p:spPr>
            <a:xfrm>
              <a:off x="6228184"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7</a:t>
              </a:r>
            </a:p>
          </p:txBody>
        </p:sp>
        <p:sp>
          <p:nvSpPr>
            <p:cNvPr id="110" name="Hexagon 109"/>
            <p:cNvSpPr/>
            <p:nvPr/>
          </p:nvSpPr>
          <p:spPr>
            <a:xfrm>
              <a:off x="7164288"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8</a:t>
              </a:r>
            </a:p>
          </p:txBody>
        </p:sp>
        <p:cxnSp>
          <p:nvCxnSpPr>
            <p:cNvPr id="111" name="Straight Arrow Connector 110"/>
            <p:cNvCxnSpPr/>
            <p:nvPr/>
          </p:nvCxnSpPr>
          <p:spPr>
            <a:xfrm>
              <a:off x="2123728" y="314781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205927" y="228371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59832" y="228371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40352" y="31603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800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4. </a:t>
            </a:r>
            <a:r>
              <a:rPr lang="en-IN" dirty="0" smtClean="0"/>
              <a:t>RANDOMIZATION 		</a:t>
            </a:r>
            <a:r>
              <a:rPr lang="en-IN" dirty="0"/>
              <a:t> </a:t>
            </a:r>
            <a:r>
              <a:rPr lang="en-IN" dirty="0" smtClean="0"/>
              <a:t>           (1/4)</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18</a:t>
            </a:fld>
            <a:endParaRPr lang="en"/>
          </a:p>
        </p:txBody>
      </p:sp>
      <p:sp>
        <p:nvSpPr>
          <p:cNvPr id="9223" name="1st Randomization"/>
          <p:cNvSpPr>
            <a:spLocks noGrp="1"/>
          </p:cNvSpPr>
          <p:nvPr>
            <p:ph type="body" idx="4294967295"/>
          </p:nvPr>
        </p:nvSpPr>
        <p:spPr>
          <a:xfrm>
            <a:off x="395436" y="2787774"/>
            <a:ext cx="2592388" cy="622300"/>
          </a:xfrm>
        </p:spPr>
        <p:txBody>
          <a:bodyPr/>
          <a:lstStyle/>
          <a:p>
            <a:pPr lvl="0" algn="just">
              <a:buNone/>
            </a:pPr>
            <a:r>
              <a:rPr lang="en-US" sz="2000" b="1" dirty="0"/>
              <a:t>1st</a:t>
            </a:r>
            <a:r>
              <a:rPr lang="en-US" sz="2000" b="1" dirty="0">
                <a:solidFill>
                  <a:schemeClr val="tx1"/>
                </a:solidFill>
              </a:rPr>
              <a:t> Randomization</a:t>
            </a:r>
            <a:r>
              <a:rPr lang="en-US" sz="2000" b="1" u="sng" dirty="0">
                <a:solidFill>
                  <a:schemeClr val="tx1"/>
                </a:solidFill>
              </a:rPr>
              <a:t> </a:t>
            </a:r>
          </a:p>
          <a:p>
            <a:endParaRPr lang="en-IN" sz="2000" dirty="0"/>
          </a:p>
        </p:txBody>
      </p:sp>
      <p:sp>
        <p:nvSpPr>
          <p:cNvPr id="4" name="Rectangle 3"/>
          <p:cNvSpPr/>
          <p:nvPr/>
        </p:nvSpPr>
        <p:spPr>
          <a:xfrm>
            <a:off x="221061" y="1352550"/>
            <a:ext cx="8354888" cy="1261884"/>
          </a:xfrm>
          <a:prstGeom prst="rect">
            <a:avLst/>
          </a:prstGeom>
        </p:spPr>
        <p:txBody>
          <a:bodyPr wrap="square">
            <a:spAutoFit/>
          </a:bodyPr>
          <a:lstStyle/>
          <a:p>
            <a:pPr marL="342900" indent="-342900" algn="just">
              <a:buFont typeface="Arial" charset="0"/>
              <a:buChar char="•"/>
            </a:pPr>
            <a:r>
              <a:rPr lang="en-IN" sz="1900" dirty="0">
                <a:solidFill>
                  <a:schemeClr val="tx1"/>
                </a:solidFill>
                <a:latin typeface="Roboto Condensed Light"/>
                <a:ea typeface="Roboto Condensed Light"/>
                <a:cs typeface="Roboto Condensed Light"/>
                <a:sym typeface="Roboto Condensed Light"/>
              </a:rPr>
              <a:t>EVMs are </a:t>
            </a:r>
            <a:r>
              <a:rPr lang="en-IN" sz="1900" b="1" dirty="0">
                <a:solidFill>
                  <a:srgbClr val="FF9800"/>
                </a:solidFill>
                <a:latin typeface="Roboto Condensed Light"/>
                <a:ea typeface="Roboto Condensed Light"/>
                <a:cs typeface="Roboto Condensed Light"/>
                <a:sym typeface="Roboto Condensed Light"/>
              </a:rPr>
              <a:t>Randomized twice</a:t>
            </a:r>
            <a:r>
              <a:rPr lang="en-IN" sz="1900" dirty="0">
                <a:solidFill>
                  <a:srgbClr val="FF9800"/>
                </a:solidFill>
                <a:latin typeface="Roboto Condensed Light"/>
                <a:ea typeface="Roboto Condensed Light"/>
                <a:cs typeface="Roboto Condensed Light"/>
                <a:sym typeface="Roboto Condensed Light"/>
              </a:rPr>
              <a:t> </a:t>
            </a:r>
            <a:r>
              <a:rPr lang="en-IN" sz="1900" dirty="0">
                <a:solidFill>
                  <a:schemeClr val="tx1"/>
                </a:solidFill>
                <a:latin typeface="Roboto Condensed Light"/>
                <a:ea typeface="Roboto Condensed Light"/>
                <a:cs typeface="Roboto Condensed Light"/>
                <a:sym typeface="Roboto Condensed Light"/>
              </a:rPr>
              <a:t>using </a:t>
            </a:r>
            <a:r>
              <a:rPr lang="en-IN" sz="1900" dirty="0" smtClean="0">
                <a:solidFill>
                  <a:schemeClr val="tx1"/>
                </a:solidFill>
                <a:latin typeface="Roboto Condensed Light"/>
                <a:ea typeface="Roboto Condensed Light"/>
                <a:cs typeface="Roboto Condensed Light"/>
                <a:sym typeface="Roboto Condensed Light"/>
              </a:rPr>
              <a:t>EMS. </a:t>
            </a:r>
            <a:endParaRPr lang="en-IN" sz="1900" dirty="0" smtClean="0">
              <a:solidFill>
                <a:schemeClr val="accent1">
                  <a:lumMod val="50000"/>
                </a:schemeClr>
              </a:solidFill>
              <a:latin typeface="Roboto Condensed Light"/>
              <a:ea typeface="Roboto Condensed Light"/>
              <a:cs typeface="Roboto Condensed Light"/>
              <a:sym typeface="Roboto Condensed Light"/>
            </a:endParaRPr>
          </a:p>
          <a:p>
            <a:pPr marL="342900" indent="-342900" algn="just">
              <a:buFont typeface="Arial" charset="0"/>
              <a:buChar char="•"/>
            </a:pPr>
            <a:r>
              <a:rPr lang="en-IN" sz="1900" dirty="0" smtClean="0">
                <a:solidFill>
                  <a:schemeClr val="tx1"/>
                </a:solidFill>
                <a:latin typeface="Roboto Condensed Light"/>
                <a:ea typeface="Roboto Condensed Light"/>
                <a:cs typeface="Roboto Condensed Light"/>
                <a:sym typeface="Roboto Condensed Light"/>
              </a:rPr>
              <a:t>No human intervention in randomisation.</a:t>
            </a:r>
            <a:endParaRPr lang="en-IN" sz="1900" dirty="0">
              <a:solidFill>
                <a:schemeClr val="accent1">
                  <a:lumMod val="50000"/>
                </a:schemeClr>
              </a:solidFill>
              <a:latin typeface="Roboto Condensed Light"/>
              <a:ea typeface="Roboto Condensed Light"/>
              <a:cs typeface="Roboto Condensed Light"/>
              <a:sym typeface="Roboto Condensed Light"/>
            </a:endParaRPr>
          </a:p>
          <a:p>
            <a:pPr marL="342900" indent="-342900" algn="just">
              <a:buFont typeface="Arial" charset="0"/>
              <a:buChar char="•"/>
            </a:pPr>
            <a:r>
              <a:rPr lang="en-IN" sz="1900" dirty="0">
                <a:solidFill>
                  <a:schemeClr val="tx1"/>
                </a:solidFill>
                <a:latin typeface="Roboto Condensed Light"/>
                <a:ea typeface="Roboto Condensed Light"/>
                <a:cs typeface="Roboto Condensed Light"/>
                <a:sym typeface="Roboto Condensed Light"/>
              </a:rPr>
              <a:t>Only FLC approved EVMs as per EMS get picked up for </a:t>
            </a:r>
            <a:r>
              <a:rPr lang="en-IN" sz="1900" dirty="0" smtClean="0">
                <a:solidFill>
                  <a:schemeClr val="tx1"/>
                </a:solidFill>
                <a:latin typeface="Roboto Condensed Light"/>
                <a:ea typeface="Roboto Condensed Light"/>
                <a:cs typeface="Roboto Condensed Light"/>
                <a:sym typeface="Roboto Condensed Light"/>
              </a:rPr>
              <a:t>first randomisation.</a:t>
            </a:r>
            <a:endParaRPr lang="en-IN" sz="1900" dirty="0">
              <a:solidFill>
                <a:schemeClr val="tx1"/>
              </a:solidFill>
              <a:latin typeface="Roboto Condensed Light"/>
              <a:ea typeface="Roboto Condensed Light"/>
              <a:cs typeface="Roboto Condensed Light"/>
              <a:sym typeface="Roboto Condensed Light"/>
            </a:endParaRPr>
          </a:p>
        </p:txBody>
      </p:sp>
      <p:sp>
        <p:nvSpPr>
          <p:cNvPr id="9226" name="1st randomization Text"/>
          <p:cNvSpPr/>
          <p:nvPr/>
        </p:nvSpPr>
        <p:spPr>
          <a:xfrm>
            <a:off x="304800" y="3183818"/>
            <a:ext cx="8122096" cy="1768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a:buChar char="•"/>
            </a:pPr>
            <a:r>
              <a:rPr lang="en-IN" sz="2000" dirty="0">
                <a:latin typeface="Roboto Condensed" charset="0"/>
                <a:ea typeface="Roboto Condensed" charset="0"/>
              </a:rPr>
              <a:t>Done after FLC</a:t>
            </a:r>
          </a:p>
          <a:p>
            <a:pPr marL="342900" indent="-342900">
              <a:buFont typeface="Arial"/>
              <a:buChar char="•"/>
            </a:pPr>
            <a:r>
              <a:rPr lang="en-IN" sz="2000" dirty="0">
                <a:latin typeface="Roboto Condensed" charset="0"/>
                <a:ea typeface="Roboto Condensed" charset="0"/>
              </a:rPr>
              <a:t>To allocate EVMs from district, randomly, to a particular </a:t>
            </a:r>
            <a:r>
              <a:rPr lang="en-IN" sz="2000" dirty="0" smtClean="0">
                <a:latin typeface="Roboto Condensed" charset="0"/>
                <a:ea typeface="Roboto Condensed" charset="0"/>
              </a:rPr>
              <a:t>AC/AS.</a:t>
            </a:r>
            <a:endParaRPr lang="en-IN" sz="2000" dirty="0">
              <a:latin typeface="Roboto Condensed" charset="0"/>
              <a:ea typeface="Roboto Condensed" charset="0"/>
            </a:endParaRPr>
          </a:p>
          <a:p>
            <a:pPr marL="342900" indent="-342900">
              <a:buFont typeface="Arial"/>
              <a:buChar char="•"/>
            </a:pPr>
            <a:r>
              <a:rPr lang="en-IN" sz="2000" dirty="0">
                <a:latin typeface="Roboto Condensed" charset="0"/>
                <a:ea typeface="Roboto Condensed" charset="0"/>
              </a:rPr>
              <a:t>In presence of representatives of political parties.</a:t>
            </a:r>
          </a:p>
          <a:p>
            <a:pPr marL="342900" indent="-342900">
              <a:buFont typeface="Arial"/>
              <a:buChar char="•"/>
            </a:pPr>
            <a:r>
              <a:rPr lang="en-IN" sz="2000" dirty="0">
                <a:latin typeface="Roboto Condensed" charset="0"/>
                <a:ea typeface="Roboto Condensed" charset="0"/>
              </a:rPr>
              <a:t>List of </a:t>
            </a:r>
            <a:r>
              <a:rPr lang="en-IN" sz="2000" dirty="0" smtClean="0">
                <a:latin typeface="Roboto Condensed" charset="0"/>
                <a:ea typeface="Roboto Condensed" charset="0"/>
              </a:rPr>
              <a:t>AC/AS-wise </a:t>
            </a:r>
            <a:r>
              <a:rPr lang="en-IN" sz="2000" dirty="0">
                <a:latin typeface="Roboto Condensed" charset="0"/>
                <a:ea typeface="Roboto Condensed" charset="0"/>
              </a:rPr>
              <a:t>Randomized EVMs shared with political parties.</a:t>
            </a:r>
          </a:p>
        </p:txBody>
      </p:sp>
      <p:sp>
        <p:nvSpPr>
          <p:cNvPr id="6" name="Down Arrow 5"/>
          <p:cNvSpPr/>
          <p:nvPr/>
        </p:nvSpPr>
        <p:spPr>
          <a:xfrm>
            <a:off x="1403648" y="300379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01605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4. </a:t>
            </a:r>
            <a:r>
              <a:rPr lang="en-IN" dirty="0" smtClean="0"/>
              <a:t>RANDOMIZATION 	</a:t>
            </a:r>
            <a:r>
              <a:rPr lang="en-IN" dirty="0"/>
              <a:t>	</a:t>
            </a:r>
            <a:r>
              <a:rPr lang="en-IN" dirty="0" smtClean="0"/>
              <a:t>            (2/4)</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19</a:t>
            </a:fld>
            <a:endParaRPr lang="en"/>
          </a:p>
        </p:txBody>
      </p:sp>
      <p:sp>
        <p:nvSpPr>
          <p:cNvPr id="9223" name="1st Randomization"/>
          <p:cNvSpPr>
            <a:spLocks noGrp="1"/>
          </p:cNvSpPr>
          <p:nvPr>
            <p:ph type="body" idx="4294967295"/>
          </p:nvPr>
        </p:nvSpPr>
        <p:spPr>
          <a:xfrm>
            <a:off x="395436" y="2787774"/>
            <a:ext cx="2592388" cy="622300"/>
          </a:xfrm>
        </p:spPr>
        <p:txBody>
          <a:bodyPr/>
          <a:lstStyle/>
          <a:p>
            <a:pPr lvl="0" algn="just">
              <a:buNone/>
            </a:pPr>
            <a:r>
              <a:rPr lang="en-US" sz="2000" b="1" dirty="0"/>
              <a:t>1st</a:t>
            </a:r>
            <a:r>
              <a:rPr lang="en-US" sz="2000" b="1" dirty="0">
                <a:solidFill>
                  <a:schemeClr val="tx1"/>
                </a:solidFill>
              </a:rPr>
              <a:t> Randomization </a:t>
            </a:r>
          </a:p>
          <a:p>
            <a:endParaRPr lang="en-IN" sz="2000" dirty="0"/>
          </a:p>
        </p:txBody>
      </p:sp>
      <p:sp>
        <p:nvSpPr>
          <p:cNvPr id="55" name="2nd Randomization"/>
          <p:cNvSpPr>
            <a:spLocks noGrp="1"/>
          </p:cNvSpPr>
          <p:nvPr>
            <p:ph type="body" idx="4294967295"/>
          </p:nvPr>
        </p:nvSpPr>
        <p:spPr>
          <a:xfrm>
            <a:off x="4932040" y="2787774"/>
            <a:ext cx="2590800" cy="622300"/>
          </a:xfrm>
        </p:spPr>
        <p:txBody>
          <a:bodyPr/>
          <a:lstStyle/>
          <a:p>
            <a:pPr lvl="0" algn="just">
              <a:buNone/>
            </a:pPr>
            <a:r>
              <a:rPr lang="en-US" sz="2000" b="1" dirty="0"/>
              <a:t>2</a:t>
            </a:r>
            <a:r>
              <a:rPr lang="en-US" sz="2000" b="1" baseline="30000" dirty="0"/>
              <a:t>nd</a:t>
            </a:r>
            <a:r>
              <a:rPr lang="en-US" sz="2000" b="1" dirty="0"/>
              <a:t> </a:t>
            </a:r>
            <a:r>
              <a:rPr lang="en-US" sz="2000" b="1" dirty="0">
                <a:solidFill>
                  <a:schemeClr val="tx1"/>
                </a:solidFill>
              </a:rPr>
              <a:t>Randomization </a:t>
            </a:r>
          </a:p>
          <a:p>
            <a:endParaRPr lang="en-IN" sz="2000" dirty="0"/>
          </a:p>
        </p:txBody>
      </p:sp>
      <p:sp>
        <p:nvSpPr>
          <p:cNvPr id="4" name="Rectangle 3"/>
          <p:cNvSpPr/>
          <p:nvPr/>
        </p:nvSpPr>
        <p:spPr>
          <a:xfrm>
            <a:off x="76200" y="1412071"/>
            <a:ext cx="8915400" cy="1261884"/>
          </a:xfrm>
          <a:prstGeom prst="rect">
            <a:avLst/>
          </a:prstGeom>
        </p:spPr>
        <p:txBody>
          <a:bodyPr wrap="square">
            <a:spAutoFit/>
          </a:bodyPr>
          <a:lstStyle/>
          <a:p>
            <a:pPr marL="342900" indent="-342900" algn="just">
              <a:buFont typeface="Arial" charset="0"/>
              <a:buChar char="•"/>
            </a:pPr>
            <a:r>
              <a:rPr lang="en-IN" sz="1900" dirty="0">
                <a:solidFill>
                  <a:schemeClr val="tx1"/>
                </a:solidFill>
                <a:latin typeface="Roboto Condensed Light"/>
                <a:ea typeface="Roboto Condensed Light"/>
                <a:cs typeface="Roboto Condensed Light"/>
                <a:sym typeface="Roboto Condensed Light"/>
              </a:rPr>
              <a:t>EVMs are </a:t>
            </a:r>
            <a:r>
              <a:rPr lang="en-IN" sz="1900" b="1" dirty="0">
                <a:solidFill>
                  <a:srgbClr val="FF9800"/>
                </a:solidFill>
                <a:latin typeface="Roboto Condensed Light"/>
                <a:ea typeface="Roboto Condensed Light"/>
                <a:cs typeface="Roboto Condensed Light"/>
                <a:sym typeface="Roboto Condensed Light"/>
              </a:rPr>
              <a:t>Randomized twice</a:t>
            </a:r>
            <a:r>
              <a:rPr lang="en-IN" sz="1900" dirty="0">
                <a:solidFill>
                  <a:srgbClr val="FF9800"/>
                </a:solidFill>
                <a:latin typeface="Roboto Condensed Light"/>
                <a:ea typeface="Roboto Condensed Light"/>
                <a:cs typeface="Roboto Condensed Light"/>
                <a:sym typeface="Roboto Condensed Light"/>
              </a:rPr>
              <a:t> </a:t>
            </a:r>
            <a:r>
              <a:rPr lang="en-IN" sz="1900" dirty="0">
                <a:solidFill>
                  <a:schemeClr val="tx1"/>
                </a:solidFill>
                <a:latin typeface="Roboto Condensed Light"/>
                <a:ea typeface="Roboto Condensed Light"/>
                <a:cs typeface="Roboto Condensed Light"/>
                <a:sym typeface="Roboto Condensed Light"/>
              </a:rPr>
              <a:t>using </a:t>
            </a:r>
            <a:r>
              <a:rPr lang="en-IN" sz="1900" dirty="0" smtClean="0">
                <a:solidFill>
                  <a:schemeClr val="tx1"/>
                </a:solidFill>
                <a:latin typeface="Roboto Condensed Light"/>
                <a:ea typeface="Roboto Condensed Light"/>
                <a:cs typeface="Roboto Condensed Light"/>
                <a:sym typeface="Roboto Condensed Light"/>
              </a:rPr>
              <a:t>EMS. </a:t>
            </a:r>
          </a:p>
          <a:p>
            <a:pPr marL="342900" indent="-342900" algn="just">
              <a:buFont typeface="Arial" charset="0"/>
              <a:buChar char="•"/>
            </a:pPr>
            <a:r>
              <a:rPr lang="en-IN" sz="1900" dirty="0" smtClean="0">
                <a:solidFill>
                  <a:schemeClr val="tx1"/>
                </a:solidFill>
                <a:latin typeface="Roboto Condensed Light"/>
                <a:ea typeface="Roboto Condensed Light"/>
                <a:cs typeface="Roboto Condensed Light"/>
                <a:sym typeface="Roboto Condensed Light"/>
              </a:rPr>
              <a:t>No </a:t>
            </a:r>
            <a:r>
              <a:rPr lang="en-IN" sz="1900" dirty="0">
                <a:solidFill>
                  <a:schemeClr val="tx1"/>
                </a:solidFill>
                <a:latin typeface="Roboto Condensed Light"/>
                <a:ea typeface="Roboto Condensed Light"/>
                <a:cs typeface="Roboto Condensed Light"/>
                <a:sym typeface="Roboto Condensed Light"/>
              </a:rPr>
              <a:t>human intervention in </a:t>
            </a:r>
            <a:r>
              <a:rPr lang="en-IN" sz="1900" dirty="0" smtClean="0">
                <a:solidFill>
                  <a:schemeClr val="tx1"/>
                </a:solidFill>
                <a:latin typeface="Roboto Condensed Light"/>
                <a:ea typeface="Roboto Condensed Light"/>
                <a:cs typeface="Roboto Condensed Light"/>
                <a:sym typeface="Roboto Condensed Light"/>
              </a:rPr>
              <a:t>randomisation.</a:t>
            </a:r>
            <a:endParaRPr lang="en-IN" sz="1900" dirty="0">
              <a:solidFill>
                <a:schemeClr val="tx1"/>
              </a:solidFill>
              <a:latin typeface="Roboto Condensed Light"/>
              <a:ea typeface="Roboto Condensed Light"/>
              <a:cs typeface="Roboto Condensed Light"/>
              <a:sym typeface="Roboto Condensed Light"/>
            </a:endParaRPr>
          </a:p>
          <a:p>
            <a:pPr marL="342900" indent="-342900">
              <a:buFont typeface="Arial" charset="0"/>
              <a:buChar char="•"/>
            </a:pPr>
            <a:r>
              <a:rPr lang="en-IN" sz="1900" dirty="0">
                <a:solidFill>
                  <a:schemeClr val="tx1"/>
                </a:solidFill>
                <a:latin typeface="Roboto Condensed Light"/>
                <a:ea typeface="Roboto Condensed Light"/>
                <a:cs typeface="Roboto Condensed Light"/>
                <a:sym typeface="Roboto Condensed Light"/>
              </a:rPr>
              <a:t>Only FLC approved EVMs recorded in EMS get picked up for </a:t>
            </a:r>
            <a:r>
              <a:rPr lang="en-IN" sz="1900" dirty="0" smtClean="0">
                <a:solidFill>
                  <a:schemeClr val="tx1"/>
                </a:solidFill>
                <a:latin typeface="Roboto Condensed Light"/>
                <a:ea typeface="Roboto Condensed Light"/>
                <a:cs typeface="Roboto Condensed Light"/>
                <a:sym typeface="Roboto Condensed Light"/>
              </a:rPr>
              <a:t>first randomisation.</a:t>
            </a:r>
            <a:endParaRPr lang="en-IN" sz="1900" dirty="0">
              <a:solidFill>
                <a:schemeClr val="tx1"/>
              </a:solidFill>
              <a:latin typeface="Roboto Condensed Light"/>
              <a:ea typeface="Roboto Condensed Light"/>
              <a:cs typeface="Roboto Condensed Light"/>
              <a:sym typeface="Roboto Condensed Light"/>
            </a:endParaRPr>
          </a:p>
        </p:txBody>
      </p:sp>
      <p:sp>
        <p:nvSpPr>
          <p:cNvPr id="9" name="Down Arrow 8"/>
          <p:cNvSpPr/>
          <p:nvPr/>
        </p:nvSpPr>
        <p:spPr>
          <a:xfrm>
            <a:off x="5796136" y="300379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2nd Randomization Text"/>
          <p:cNvSpPr/>
          <p:nvPr/>
        </p:nvSpPr>
        <p:spPr>
          <a:xfrm>
            <a:off x="1305606" y="3350586"/>
            <a:ext cx="7272808" cy="1507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a:buChar char="•"/>
            </a:pPr>
            <a:r>
              <a:rPr lang="en-IN" sz="2000" dirty="0">
                <a:latin typeface="Roboto Condensed" charset="0"/>
                <a:ea typeface="Roboto Condensed" charset="0"/>
              </a:rPr>
              <a:t>Done just before ‘candidate setting’.</a:t>
            </a:r>
          </a:p>
          <a:p>
            <a:pPr marL="342900" indent="-342900">
              <a:buFont typeface="Arial"/>
              <a:buChar char="•"/>
            </a:pPr>
            <a:r>
              <a:rPr lang="en-IN" sz="2000" dirty="0">
                <a:latin typeface="Roboto Condensed" charset="0"/>
                <a:ea typeface="Roboto Condensed" charset="0"/>
              </a:rPr>
              <a:t>To allocate EVMs available in an </a:t>
            </a:r>
            <a:r>
              <a:rPr lang="en-IN" sz="2000" dirty="0" smtClean="0">
                <a:latin typeface="Roboto Condensed" charset="0"/>
                <a:ea typeface="Roboto Condensed" charset="0"/>
              </a:rPr>
              <a:t>AC/AS </a:t>
            </a:r>
            <a:r>
              <a:rPr lang="en-IN" sz="2000" dirty="0">
                <a:latin typeface="Roboto Condensed" charset="0"/>
                <a:ea typeface="Roboto Condensed" charset="0"/>
              </a:rPr>
              <a:t>to </a:t>
            </a:r>
            <a:r>
              <a:rPr lang="en-IN" sz="2000" dirty="0" smtClean="0">
                <a:latin typeface="Roboto Condensed" charset="0"/>
                <a:ea typeface="Roboto Condensed" charset="0"/>
              </a:rPr>
              <a:t>polling </a:t>
            </a:r>
            <a:r>
              <a:rPr lang="en-IN" sz="2000" dirty="0">
                <a:latin typeface="Roboto Condensed" charset="0"/>
                <a:ea typeface="Roboto Condensed" charset="0"/>
              </a:rPr>
              <a:t>stations.</a:t>
            </a:r>
          </a:p>
          <a:p>
            <a:pPr marL="342900" indent="-342900">
              <a:buFont typeface="Arial"/>
              <a:buChar char="•"/>
            </a:pPr>
            <a:r>
              <a:rPr lang="en-IN" sz="2000" dirty="0">
                <a:latin typeface="Roboto Condensed" charset="0"/>
                <a:ea typeface="Roboto Condensed" charset="0"/>
              </a:rPr>
              <a:t>In presence of candidates/election agents and list shared.</a:t>
            </a:r>
          </a:p>
        </p:txBody>
      </p:sp>
    </p:spTree>
    <p:extLst>
      <p:ext uri="{BB962C8B-B14F-4D97-AF65-F5344CB8AC3E}">
        <p14:creationId xmlns:p14="http://schemas.microsoft.com/office/powerpoint/2010/main" val="19190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t>AGENDA</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a:t>
            </a:fld>
            <a:endParaRPr lang="en"/>
          </a:p>
        </p:txBody>
      </p:sp>
      <p:pic>
        <p:nvPicPr>
          <p:cNvPr id="1026" name="Picture 2" descr="Image result for objectives"/>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364302" y="1333077"/>
            <a:ext cx="3528178" cy="289485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p:cNvSpPr txBox="1">
            <a:spLocks/>
          </p:cNvSpPr>
          <p:nvPr/>
        </p:nvSpPr>
        <p:spPr>
          <a:xfrm>
            <a:off x="179512" y="1460772"/>
            <a:ext cx="6624736" cy="34872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History </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Technical Expert Committee (TEC)</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Technical Security</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Administrative safeguards</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Debate around EVMs- Explained </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Aspersions Vs. Confidence</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Past Judgements</a:t>
            </a:r>
          </a:p>
          <a:p>
            <a:pPr marL="514350" indent="-514350">
              <a:buFont typeface="+mj-lt"/>
              <a:buAutoNum type="arabicPeriod"/>
            </a:pPr>
            <a:r>
              <a:rPr lang="en-IN" sz="2000" b="1" kern="1200" dirty="0">
                <a:solidFill>
                  <a:srgbClr val="263248"/>
                </a:solidFill>
                <a:latin typeface="Roboto Condensed Light"/>
                <a:ea typeface="Roboto Condensed Light"/>
                <a:cs typeface="Roboto Condensed Light"/>
              </a:rPr>
              <a:t>VVPAT</a:t>
            </a:r>
            <a:br>
              <a:rPr lang="en-IN" sz="2000" b="1" kern="1200" dirty="0">
                <a:solidFill>
                  <a:srgbClr val="263248"/>
                </a:solidFill>
                <a:latin typeface="Roboto Condensed Light"/>
                <a:ea typeface="Roboto Condensed Light"/>
                <a:cs typeface="Roboto Condensed Light"/>
              </a:rPr>
            </a:br>
            <a:endParaRPr lang="en-IN" sz="2000" b="1" kern="1200"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105441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4. </a:t>
            </a:r>
            <a:r>
              <a:rPr lang="en-IN" dirty="0" smtClean="0"/>
              <a:t>RANDOMIZATION 		            (3/4)</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20</a:t>
            </a:fld>
            <a:endParaRPr lang="en"/>
          </a:p>
        </p:txBody>
      </p:sp>
      <p:cxnSp>
        <p:nvCxnSpPr>
          <p:cNvPr id="8" name="Straight Arrow Connector 7"/>
          <p:cNvCxnSpPr>
            <a:stCxn id="6" idx="3"/>
            <a:endCxn id="11" idx="1"/>
          </p:cNvCxnSpPr>
          <p:nvPr/>
        </p:nvCxnSpPr>
        <p:spPr>
          <a:xfrm flipV="1">
            <a:off x="1907704" y="2463738"/>
            <a:ext cx="2304256"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11960" y="2139702"/>
            <a:ext cx="1656184" cy="648072"/>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AC 1</a:t>
            </a:r>
          </a:p>
        </p:txBody>
      </p:sp>
      <p:cxnSp>
        <p:nvCxnSpPr>
          <p:cNvPr id="19" name="Straight Arrow Connector 18"/>
          <p:cNvCxnSpPr>
            <a:stCxn id="6" idx="3"/>
            <a:endCxn id="38" idx="1"/>
          </p:cNvCxnSpPr>
          <p:nvPr/>
        </p:nvCxnSpPr>
        <p:spPr>
          <a:xfrm>
            <a:off x="1907704" y="3219822"/>
            <a:ext cx="230425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39" idx="1"/>
          </p:cNvCxnSpPr>
          <p:nvPr/>
        </p:nvCxnSpPr>
        <p:spPr>
          <a:xfrm>
            <a:off x="1907704" y="3219822"/>
            <a:ext cx="2304256" cy="1332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211960" y="2931790"/>
            <a:ext cx="1656184" cy="648072"/>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AC 2</a:t>
            </a:r>
          </a:p>
        </p:txBody>
      </p:sp>
      <p:sp>
        <p:nvSpPr>
          <p:cNvPr id="39" name="Rounded Rectangle 38"/>
          <p:cNvSpPr/>
          <p:nvPr/>
        </p:nvSpPr>
        <p:spPr>
          <a:xfrm>
            <a:off x="4211960" y="4227934"/>
            <a:ext cx="1656184" cy="648072"/>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AC (n)</a:t>
            </a:r>
          </a:p>
        </p:txBody>
      </p:sp>
      <p:sp>
        <p:nvSpPr>
          <p:cNvPr id="22" name="Oval 21"/>
          <p:cNvSpPr/>
          <p:nvPr/>
        </p:nvSpPr>
        <p:spPr>
          <a:xfrm>
            <a:off x="4860032" y="4043704"/>
            <a:ext cx="216024" cy="184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p:cNvSpPr/>
          <p:nvPr/>
        </p:nvSpPr>
        <p:spPr>
          <a:xfrm>
            <a:off x="4860032" y="3651870"/>
            <a:ext cx="216024" cy="184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217" name="Straight Arrow Connector 9216"/>
          <p:cNvCxnSpPr>
            <a:stCxn id="11" idx="3"/>
            <a:endCxn id="5" idx="1"/>
          </p:cNvCxnSpPr>
          <p:nvPr/>
        </p:nvCxnSpPr>
        <p:spPr>
          <a:xfrm flipV="1">
            <a:off x="5868144" y="1671650"/>
            <a:ext cx="10801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20" name="Straight Arrow Connector 9219"/>
          <p:cNvCxnSpPr>
            <a:stCxn id="11" idx="3"/>
            <a:endCxn id="40" idx="1"/>
          </p:cNvCxnSpPr>
          <p:nvPr/>
        </p:nvCxnSpPr>
        <p:spPr>
          <a:xfrm>
            <a:off x="5868144" y="2463738"/>
            <a:ext cx="1080120" cy="72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948264" y="1419621"/>
            <a:ext cx="86409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PS1</a:t>
            </a:r>
          </a:p>
        </p:txBody>
      </p:sp>
      <p:sp>
        <p:nvSpPr>
          <p:cNvPr id="40" name="Rounded Rectangle 39"/>
          <p:cNvSpPr/>
          <p:nvPr/>
        </p:nvSpPr>
        <p:spPr>
          <a:xfrm>
            <a:off x="6948264" y="2283718"/>
            <a:ext cx="86409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PS2</a:t>
            </a:r>
          </a:p>
        </p:txBody>
      </p:sp>
      <p:grpSp>
        <p:nvGrpSpPr>
          <p:cNvPr id="15" name="Group 14"/>
          <p:cNvGrpSpPr/>
          <p:nvPr/>
        </p:nvGrpSpPr>
        <p:grpSpPr>
          <a:xfrm>
            <a:off x="179512" y="1995686"/>
            <a:ext cx="7632848" cy="2448272"/>
            <a:chOff x="179512" y="2499742"/>
            <a:chExt cx="7632848" cy="2448272"/>
          </a:xfrm>
        </p:grpSpPr>
        <p:sp>
          <p:nvSpPr>
            <p:cNvPr id="6" name="Rectangle 5"/>
            <p:cNvSpPr/>
            <p:nvPr/>
          </p:nvSpPr>
          <p:spPr>
            <a:xfrm>
              <a:off x="1043608" y="2499742"/>
              <a:ext cx="86409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2400" b="1" dirty="0">
                  <a:latin typeface="Roboto Condensed" charset="0"/>
                  <a:ea typeface="Roboto Condensed" charset="0"/>
                </a:rPr>
                <a:t>District</a:t>
              </a:r>
            </a:p>
          </p:txBody>
        </p:sp>
        <p:pic>
          <p:nvPicPr>
            <p:cNvPr id="9218"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249974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488" y="249974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280505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560" y="278777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09308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488" y="309308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39839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560" y="338111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70660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488" y="370660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401191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560" y="399463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4317219"/>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488" y="4317218"/>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4622526"/>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ev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560" y="4605250"/>
              <a:ext cx="363112" cy="233300"/>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41"/>
            <p:cNvSpPr/>
            <p:nvPr/>
          </p:nvSpPr>
          <p:spPr>
            <a:xfrm>
              <a:off x="6948264" y="3651869"/>
              <a:ext cx="86409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Roboto Condensed"/>
                </a:rPr>
                <a:t>PS(n</a:t>
              </a:r>
              <a:r>
                <a:rPr lang="en-IN" dirty="0"/>
                <a:t>)</a:t>
              </a:r>
            </a:p>
          </p:txBody>
        </p:sp>
      </p:grpSp>
      <p:cxnSp>
        <p:nvCxnSpPr>
          <p:cNvPr id="12" name="Straight Arrow Connector 11"/>
          <p:cNvCxnSpPr>
            <a:stCxn id="11" idx="3"/>
            <a:endCxn id="42" idx="1"/>
          </p:cNvCxnSpPr>
          <p:nvPr/>
        </p:nvCxnSpPr>
        <p:spPr>
          <a:xfrm>
            <a:off x="5868144" y="2463738"/>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9912" y="1606029"/>
            <a:ext cx="3024336" cy="400110"/>
          </a:xfrm>
          <a:prstGeom prst="rect">
            <a:avLst/>
          </a:prstGeom>
          <a:noFill/>
        </p:spPr>
        <p:txBody>
          <a:bodyPr wrap="square" rtlCol="0">
            <a:spAutoFit/>
          </a:bodyPr>
          <a:lstStyle/>
          <a:p>
            <a:r>
              <a:rPr lang="en-IN" sz="2000" dirty="0">
                <a:latin typeface="Roboto Condensed" charset="0"/>
                <a:ea typeface="Roboto Condensed" charset="0"/>
              </a:rPr>
              <a:t>2</a:t>
            </a:r>
            <a:r>
              <a:rPr lang="en-IN" sz="2000" baseline="30000" dirty="0">
                <a:latin typeface="Roboto Condensed" charset="0"/>
                <a:ea typeface="Roboto Condensed" charset="0"/>
              </a:rPr>
              <a:t>nd</a:t>
            </a:r>
            <a:r>
              <a:rPr lang="en-IN" sz="2000" dirty="0">
                <a:latin typeface="Roboto Condensed" charset="0"/>
                <a:ea typeface="Roboto Condensed" charset="0"/>
              </a:rPr>
              <a:t> Randomization</a:t>
            </a:r>
          </a:p>
        </p:txBody>
      </p:sp>
      <p:sp>
        <p:nvSpPr>
          <p:cNvPr id="4" name="TextBox 3"/>
          <p:cNvSpPr txBox="1"/>
          <p:nvPr/>
        </p:nvSpPr>
        <p:spPr>
          <a:xfrm>
            <a:off x="107504" y="1635646"/>
            <a:ext cx="2304256" cy="400110"/>
          </a:xfrm>
          <a:prstGeom prst="rect">
            <a:avLst/>
          </a:prstGeom>
          <a:noFill/>
        </p:spPr>
        <p:txBody>
          <a:bodyPr wrap="square" rtlCol="0">
            <a:spAutoFit/>
          </a:bodyPr>
          <a:lstStyle/>
          <a:p>
            <a:pPr algn="ctr"/>
            <a:r>
              <a:rPr lang="en-IN" sz="2000" dirty="0">
                <a:latin typeface="Roboto Condensed" charset="0"/>
                <a:ea typeface="Roboto Condensed" charset="0"/>
              </a:rPr>
              <a:t>1</a:t>
            </a:r>
            <a:r>
              <a:rPr lang="en-IN" sz="2000" baseline="30000" dirty="0">
                <a:latin typeface="Roboto Condensed" charset="0"/>
                <a:ea typeface="Roboto Condensed" charset="0"/>
              </a:rPr>
              <a:t>st</a:t>
            </a:r>
            <a:r>
              <a:rPr lang="en-IN" sz="2000" dirty="0">
                <a:latin typeface="Roboto Condensed" charset="0"/>
                <a:ea typeface="Roboto Condensed" charset="0"/>
              </a:rPr>
              <a:t> Randomization</a:t>
            </a:r>
          </a:p>
        </p:txBody>
      </p:sp>
    </p:spTree>
    <p:extLst>
      <p:ext uri="{BB962C8B-B14F-4D97-AF65-F5344CB8AC3E}">
        <p14:creationId xmlns:p14="http://schemas.microsoft.com/office/powerpoint/2010/main" val="2109433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392575"/>
            <a:ext cx="5510325" cy="766200"/>
          </a:xfrm>
        </p:spPr>
        <p:txBody>
          <a:bodyPr/>
          <a:lstStyle/>
          <a:p>
            <a:r>
              <a:rPr lang="en-IN" dirty="0" smtClean="0"/>
              <a:t>4. RANDOMIZATION-  THE </a:t>
            </a:r>
            <a:r>
              <a:rPr lang="en-IN" dirty="0"/>
              <a:t>FOUNDATION </a:t>
            </a:r>
            <a:r>
              <a:rPr lang="en-IN" dirty="0" smtClean="0"/>
              <a:t>  </a:t>
            </a:r>
            <a:br>
              <a:rPr lang="en-IN" dirty="0" smtClean="0"/>
            </a:br>
            <a:r>
              <a:rPr lang="en-IN" dirty="0"/>
              <a:t> </a:t>
            </a:r>
            <a:r>
              <a:rPr lang="en-IN" dirty="0" smtClean="0"/>
              <a:t>   OF </a:t>
            </a:r>
            <a:r>
              <a:rPr lang="en-IN" dirty="0"/>
              <a:t>EVM SECURITY </a:t>
            </a:r>
            <a:r>
              <a:rPr lang="en-IN" dirty="0" smtClean="0"/>
              <a:t>		           (</a:t>
            </a:r>
            <a:r>
              <a:rPr lang="en-IN" dirty="0"/>
              <a:t>4/4) </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21</a:t>
            </a:fld>
            <a:endParaRPr lang="en"/>
          </a:p>
        </p:txBody>
      </p:sp>
      <p:sp>
        <p:nvSpPr>
          <p:cNvPr id="4" name="TextBox 3"/>
          <p:cNvSpPr txBox="1"/>
          <p:nvPr/>
        </p:nvSpPr>
        <p:spPr>
          <a:xfrm>
            <a:off x="251520" y="1657350"/>
            <a:ext cx="8640960" cy="2800767"/>
          </a:xfrm>
          <a:prstGeom prst="rect">
            <a:avLst/>
          </a:prstGeom>
          <a:noFill/>
        </p:spPr>
        <p:txBody>
          <a:bodyPr wrap="square" rtlCol="0">
            <a:spAutoFit/>
          </a:bodyPr>
          <a:lstStyle/>
          <a:p>
            <a:pPr marL="285750" indent="-285750" algn="just">
              <a:buFont typeface="Arial" charset="0"/>
              <a:buChar char="•"/>
            </a:pPr>
            <a:r>
              <a:rPr lang="en-US" sz="1600" dirty="0">
                <a:solidFill>
                  <a:schemeClr val="tx1"/>
                </a:solidFill>
                <a:latin typeface="Roboto Condensed Light"/>
                <a:ea typeface="Roboto Condensed Light"/>
                <a:cs typeface="Roboto Condensed Light"/>
              </a:rPr>
              <a:t>Till first randomization- no one knows</a:t>
            </a:r>
            <a:r>
              <a:rPr lang="en-US" sz="1600" dirty="0">
                <a:solidFill>
                  <a:schemeClr val="accent1">
                    <a:lumMod val="50000"/>
                  </a:schemeClr>
                </a:solidFill>
                <a:latin typeface="Roboto Condensed" charset="0"/>
                <a:ea typeface="Roboto Condensed" charset="0"/>
                <a:cs typeface="Verdana"/>
              </a:rPr>
              <a:t> </a:t>
            </a:r>
            <a:r>
              <a:rPr lang="en-US" sz="1600" b="1" dirty="0">
                <a:solidFill>
                  <a:srgbClr val="FC8004"/>
                </a:solidFill>
                <a:latin typeface="Roboto Condensed"/>
                <a:ea typeface="Roboto Condensed"/>
                <a:cs typeface="Roboto Condensed"/>
              </a:rPr>
              <a:t>which EVM is going to which </a:t>
            </a:r>
            <a:r>
              <a:rPr lang="en-US" sz="1600" b="1" dirty="0" smtClean="0">
                <a:solidFill>
                  <a:srgbClr val="FC8004"/>
                </a:solidFill>
                <a:latin typeface="Roboto Condensed"/>
                <a:ea typeface="Roboto Condensed"/>
                <a:cs typeface="Roboto Condensed"/>
              </a:rPr>
              <a:t>Constituency.</a:t>
            </a:r>
            <a:endParaRPr lang="en-US" sz="1600" b="1" dirty="0">
              <a:solidFill>
                <a:srgbClr val="FC8004"/>
              </a:solidFill>
              <a:latin typeface="Roboto Condensed"/>
              <a:ea typeface="Roboto Condensed"/>
              <a:cs typeface="Roboto Condensed"/>
            </a:endParaRPr>
          </a:p>
          <a:p>
            <a:pPr marL="285750" indent="-285750" algn="just">
              <a:buFont typeface="Arial" charset="0"/>
              <a:buChar char="•"/>
            </a:pPr>
            <a:endParaRPr lang="en-US" sz="1600" dirty="0">
              <a:solidFill>
                <a:schemeClr val="accent1">
                  <a:lumMod val="50000"/>
                </a:schemeClr>
              </a:solidFill>
              <a:latin typeface="Roboto Condensed" charset="0"/>
              <a:ea typeface="Roboto Condensed" charset="0"/>
              <a:cs typeface="Verdana"/>
            </a:endParaRPr>
          </a:p>
          <a:p>
            <a:pPr marL="285750" indent="-285750" algn="just">
              <a:buFont typeface="Arial" charset="0"/>
              <a:buChar char="•"/>
            </a:pPr>
            <a:r>
              <a:rPr lang="en-US" sz="1600" dirty="0">
                <a:solidFill>
                  <a:schemeClr val="tx1"/>
                </a:solidFill>
                <a:latin typeface="Roboto Condensed Light"/>
                <a:ea typeface="Roboto Condensed Light"/>
                <a:cs typeface="Roboto Condensed Light"/>
              </a:rPr>
              <a:t>Till  nomination </a:t>
            </a:r>
            <a:r>
              <a:rPr lang="en-US" sz="1600" dirty="0" smtClean="0">
                <a:solidFill>
                  <a:schemeClr val="tx1"/>
                </a:solidFill>
                <a:latin typeface="Roboto Condensed Light"/>
                <a:ea typeface="Roboto Condensed Light"/>
                <a:cs typeface="Roboto Condensed Light"/>
              </a:rPr>
              <a:t>finalization- </a:t>
            </a:r>
            <a:r>
              <a:rPr lang="en-US" sz="1600" dirty="0">
                <a:solidFill>
                  <a:schemeClr val="tx1"/>
                </a:solidFill>
                <a:latin typeface="Roboto Condensed Light"/>
                <a:ea typeface="Roboto Condensed Light"/>
                <a:cs typeface="Roboto Condensed Light"/>
              </a:rPr>
              <a:t>no one knows</a:t>
            </a:r>
            <a:r>
              <a:rPr lang="en-US" sz="1600" dirty="0">
                <a:solidFill>
                  <a:schemeClr val="accent1">
                    <a:lumMod val="50000"/>
                  </a:schemeClr>
                </a:solidFill>
                <a:latin typeface="Roboto Condensed" charset="0"/>
                <a:ea typeface="Roboto Condensed" charset="0"/>
                <a:cs typeface="Verdana"/>
              </a:rPr>
              <a:t> </a:t>
            </a:r>
            <a:r>
              <a:rPr lang="en-US" sz="1600" b="1" dirty="0">
                <a:solidFill>
                  <a:srgbClr val="FC8004"/>
                </a:solidFill>
                <a:latin typeface="Roboto Condensed"/>
                <a:ea typeface="Roboto Condensed"/>
                <a:cs typeface="Roboto Condensed"/>
              </a:rPr>
              <a:t>the sequence of names on the ballot </a:t>
            </a:r>
            <a:r>
              <a:rPr lang="en-US" sz="1600" b="1" dirty="0" smtClean="0">
                <a:solidFill>
                  <a:srgbClr val="FC8004"/>
                </a:solidFill>
                <a:latin typeface="Roboto Condensed"/>
                <a:ea typeface="Roboto Condensed"/>
                <a:cs typeface="Roboto Condensed"/>
              </a:rPr>
              <a:t>paper.</a:t>
            </a:r>
            <a:endParaRPr lang="en-US" sz="1600" b="1" dirty="0">
              <a:solidFill>
                <a:srgbClr val="FC8004"/>
              </a:solidFill>
              <a:latin typeface="Roboto Condensed"/>
              <a:ea typeface="Roboto Condensed"/>
              <a:cs typeface="Roboto Condensed"/>
            </a:endParaRPr>
          </a:p>
          <a:p>
            <a:pPr marL="285750" indent="-285750" algn="just">
              <a:buFont typeface="Arial" charset="0"/>
              <a:buChar char="•"/>
            </a:pPr>
            <a:endParaRPr lang="en-US" sz="1600" dirty="0">
              <a:solidFill>
                <a:schemeClr val="accent1">
                  <a:lumMod val="50000"/>
                </a:schemeClr>
              </a:solidFill>
              <a:latin typeface="Roboto Condensed" charset="0"/>
              <a:ea typeface="Roboto Condensed" charset="0"/>
              <a:cs typeface="Verdana"/>
            </a:endParaRPr>
          </a:p>
          <a:p>
            <a:pPr marL="285750" indent="-285750" algn="just">
              <a:buFont typeface="Arial" charset="0"/>
              <a:buChar char="•"/>
            </a:pPr>
            <a:r>
              <a:rPr lang="en-US" sz="1600" dirty="0">
                <a:solidFill>
                  <a:schemeClr val="tx1"/>
                </a:solidFill>
                <a:latin typeface="Roboto Condensed Light"/>
                <a:ea typeface="Roboto Condensed Light"/>
                <a:cs typeface="Roboto Condensed Light"/>
              </a:rPr>
              <a:t>Hence, till candidate setting </a:t>
            </a:r>
            <a:r>
              <a:rPr lang="en-US" sz="1600" b="1" dirty="0">
                <a:solidFill>
                  <a:srgbClr val="FC8004"/>
                </a:solidFill>
                <a:latin typeface="Roboto Condensed"/>
                <a:ea typeface="Roboto Condensed"/>
                <a:cs typeface="Roboto Condensed"/>
              </a:rPr>
              <a:t>no one (not even RO/DEO/CEO/Commission) knows which button on which BU will be assigned to which candidate</a:t>
            </a:r>
            <a:r>
              <a:rPr lang="en-US" sz="1600" dirty="0">
                <a:solidFill>
                  <a:schemeClr val="accent1">
                    <a:lumMod val="50000"/>
                  </a:schemeClr>
                </a:solidFill>
                <a:latin typeface="Roboto Condensed" charset="0"/>
                <a:ea typeface="Roboto Condensed" charset="0"/>
                <a:cs typeface="Verdana"/>
              </a:rPr>
              <a:t>, </a:t>
            </a:r>
            <a:r>
              <a:rPr lang="en-US" sz="1600" dirty="0">
                <a:solidFill>
                  <a:schemeClr val="tx1"/>
                </a:solidFill>
                <a:latin typeface="Roboto Condensed Light"/>
                <a:ea typeface="Roboto Condensed Light"/>
                <a:cs typeface="Roboto Condensed Light"/>
              </a:rPr>
              <a:t>making even an attempt to tamper absolutely </a:t>
            </a:r>
            <a:r>
              <a:rPr lang="en-US" sz="1600" dirty="0" smtClean="0">
                <a:solidFill>
                  <a:schemeClr val="tx1"/>
                </a:solidFill>
                <a:latin typeface="Roboto Condensed Light"/>
                <a:ea typeface="Roboto Condensed Light"/>
                <a:cs typeface="Roboto Condensed Light"/>
              </a:rPr>
              <a:t>futile.</a:t>
            </a:r>
            <a:endParaRPr lang="en-US" sz="1600" dirty="0">
              <a:solidFill>
                <a:schemeClr val="tx1"/>
              </a:solidFill>
              <a:latin typeface="Roboto Condensed Light"/>
              <a:ea typeface="Roboto Condensed Light"/>
              <a:cs typeface="Roboto Condensed Light"/>
            </a:endParaRPr>
          </a:p>
          <a:p>
            <a:pPr marL="285750" indent="-285750" algn="just">
              <a:buFont typeface="Arial" charset="0"/>
              <a:buChar char="•"/>
            </a:pPr>
            <a:endParaRPr lang="en-US" sz="1600" dirty="0">
              <a:solidFill>
                <a:schemeClr val="accent1">
                  <a:lumMod val="50000"/>
                </a:schemeClr>
              </a:solidFill>
              <a:latin typeface="Roboto Condensed" charset="0"/>
              <a:ea typeface="Roboto Condensed" charset="0"/>
              <a:cs typeface="Verdana"/>
            </a:endParaRPr>
          </a:p>
          <a:p>
            <a:pPr marL="285750" indent="-285750" algn="just">
              <a:buFont typeface="Arial" charset="0"/>
              <a:buChar char="•"/>
            </a:pPr>
            <a:r>
              <a:rPr lang="en-US" sz="1600" dirty="0">
                <a:solidFill>
                  <a:schemeClr val="tx1"/>
                </a:solidFill>
                <a:latin typeface="Roboto Condensed Light"/>
                <a:ea typeface="Roboto Condensed Light"/>
                <a:cs typeface="Roboto Condensed Light"/>
              </a:rPr>
              <a:t>Till 2nd Randomization- no one knows</a:t>
            </a:r>
            <a:r>
              <a:rPr lang="en-US" sz="1600" dirty="0">
                <a:solidFill>
                  <a:schemeClr val="tx1"/>
                </a:solidFill>
                <a:latin typeface="Roboto Condensed" charset="0"/>
                <a:ea typeface="Roboto Condensed" charset="0"/>
                <a:cs typeface="Verdana"/>
              </a:rPr>
              <a:t> </a:t>
            </a:r>
            <a:r>
              <a:rPr lang="en-US" sz="1600" b="1" dirty="0">
                <a:solidFill>
                  <a:srgbClr val="FC8004"/>
                </a:solidFill>
                <a:latin typeface="Roboto Condensed"/>
                <a:ea typeface="Roboto Condensed"/>
                <a:cs typeface="Roboto Condensed"/>
              </a:rPr>
              <a:t>which EVM will go to which </a:t>
            </a:r>
            <a:r>
              <a:rPr lang="en-US" sz="1600" b="1" dirty="0" smtClean="0">
                <a:solidFill>
                  <a:srgbClr val="FC8004"/>
                </a:solidFill>
                <a:latin typeface="Roboto Condensed"/>
                <a:ea typeface="Roboto Condensed"/>
                <a:cs typeface="Roboto Condensed"/>
              </a:rPr>
              <a:t>PS.</a:t>
            </a:r>
            <a:endParaRPr lang="en-US" sz="1600" b="1" dirty="0">
              <a:solidFill>
                <a:srgbClr val="FC8004"/>
              </a:solidFill>
              <a:latin typeface="Roboto Condensed"/>
              <a:ea typeface="Roboto Condensed"/>
              <a:cs typeface="Roboto Condensed"/>
            </a:endParaRPr>
          </a:p>
          <a:p>
            <a:pPr marL="285750" indent="-285750" algn="just">
              <a:buFont typeface="Arial" charset="0"/>
              <a:buChar char="•"/>
            </a:pPr>
            <a:endParaRPr lang="en-US" sz="1600" dirty="0">
              <a:solidFill>
                <a:schemeClr val="accent1">
                  <a:lumMod val="50000"/>
                </a:schemeClr>
              </a:solidFill>
              <a:latin typeface="Roboto Condensed" charset="0"/>
              <a:ea typeface="Roboto Condensed" charset="0"/>
              <a:cs typeface="Verdana"/>
            </a:endParaRPr>
          </a:p>
          <a:p>
            <a:pPr marL="285750" indent="-285750" algn="just">
              <a:buFont typeface="Arial" charset="0"/>
              <a:buChar char="•"/>
            </a:pPr>
            <a:r>
              <a:rPr lang="en-US" sz="1600" dirty="0">
                <a:solidFill>
                  <a:schemeClr val="tx1"/>
                </a:solidFill>
                <a:latin typeface="Roboto Condensed Light"/>
                <a:ea typeface="Roboto Condensed Light"/>
                <a:cs typeface="Roboto Condensed Light"/>
              </a:rPr>
              <a:t>Added to this is the</a:t>
            </a:r>
            <a:r>
              <a:rPr lang="en-US" sz="1600" dirty="0">
                <a:solidFill>
                  <a:schemeClr val="accent1">
                    <a:lumMod val="50000"/>
                  </a:schemeClr>
                </a:solidFill>
                <a:latin typeface="Roboto Condensed" charset="0"/>
                <a:ea typeface="Roboto Condensed" charset="0"/>
                <a:cs typeface="Verdana"/>
              </a:rPr>
              <a:t> </a:t>
            </a:r>
            <a:r>
              <a:rPr lang="en-US" sz="1600" b="1" dirty="0">
                <a:solidFill>
                  <a:srgbClr val="FC8004"/>
                </a:solidFill>
                <a:latin typeface="Roboto Condensed"/>
                <a:ea typeface="Roboto Condensed"/>
                <a:cs typeface="Roboto Condensed"/>
              </a:rPr>
              <a:t>3 stage Randomization </a:t>
            </a:r>
            <a:r>
              <a:rPr lang="en-US" sz="1600" dirty="0">
                <a:solidFill>
                  <a:schemeClr val="accent1">
                    <a:lumMod val="50000"/>
                  </a:schemeClr>
                </a:solidFill>
                <a:latin typeface="Roboto Condensed Light"/>
                <a:ea typeface="Roboto Condensed Light"/>
                <a:cs typeface="Roboto Condensed Light"/>
              </a:rPr>
              <a:t> </a:t>
            </a:r>
            <a:r>
              <a:rPr lang="en-US" sz="1600" dirty="0">
                <a:solidFill>
                  <a:schemeClr val="tx1"/>
                </a:solidFill>
                <a:latin typeface="Roboto Condensed Light"/>
                <a:ea typeface="Roboto Condensed Light"/>
                <a:cs typeface="Roboto Condensed Light"/>
              </a:rPr>
              <a:t>of polling </a:t>
            </a:r>
            <a:r>
              <a:rPr lang="en-US" sz="1600" dirty="0" smtClean="0">
                <a:solidFill>
                  <a:schemeClr val="tx1"/>
                </a:solidFill>
                <a:latin typeface="Roboto Condensed Light"/>
                <a:ea typeface="Roboto Condensed Light"/>
                <a:cs typeface="Roboto Condensed Light"/>
              </a:rPr>
              <a:t>officials</a:t>
            </a:r>
            <a:r>
              <a:rPr lang="en-US" sz="1600" dirty="0">
                <a:solidFill>
                  <a:schemeClr val="tx1"/>
                </a:solidFill>
                <a:latin typeface="Roboto Condensed Light"/>
                <a:ea typeface="Roboto Condensed Light"/>
                <a:cs typeface="Roboto Condensed Light"/>
              </a:rPr>
              <a:t> </a:t>
            </a:r>
            <a:r>
              <a:rPr lang="en-US" sz="1600" dirty="0" smtClean="0">
                <a:solidFill>
                  <a:schemeClr val="tx1"/>
                </a:solidFill>
                <a:latin typeface="Roboto Condensed Light"/>
                <a:ea typeface="Roboto Condensed Light"/>
                <a:cs typeface="Roboto Condensed Light"/>
              </a:rPr>
              <a:t>to different polling stations.</a:t>
            </a:r>
            <a:endParaRPr lang="en-US" sz="1600" dirty="0">
              <a:solidFill>
                <a:schemeClr val="accent1">
                  <a:lumMod val="50000"/>
                </a:schemeClr>
              </a:solidFill>
              <a:latin typeface="Roboto Condensed Light"/>
              <a:ea typeface="Roboto Condensed Light"/>
              <a:cs typeface="Roboto Condensed Light"/>
            </a:endParaRPr>
          </a:p>
        </p:txBody>
      </p:sp>
    </p:spTree>
    <p:extLst>
      <p:ext uri="{BB962C8B-B14F-4D97-AF65-F5344CB8AC3E}">
        <p14:creationId xmlns:p14="http://schemas.microsoft.com/office/powerpoint/2010/main" val="3820968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7415285" y="4597422"/>
            <a:ext cx="1487400" cy="315600"/>
          </a:xfrm>
        </p:spPr>
        <p:txBody>
          <a:bodyPr/>
          <a:lstStyle/>
          <a:p>
            <a:pPr lvl="0">
              <a:spcBef>
                <a:spcPts val="0"/>
              </a:spcBef>
              <a:buNone/>
            </a:pPr>
            <a:fld id="{00000000-1234-1234-1234-123412341234}" type="slidenum">
              <a:rPr lang="en" smtClean="0"/>
              <a:pPr lvl="0">
                <a:spcBef>
                  <a:spcPts val="0"/>
                </a:spcBef>
                <a:buNone/>
              </a:pPr>
              <a:t>22</a:t>
            </a:fld>
            <a:endParaRPr lang="en"/>
          </a:p>
        </p:txBody>
      </p:sp>
      <p:sp>
        <p:nvSpPr>
          <p:cNvPr id="93" name="Title 92"/>
          <p:cNvSpPr>
            <a:spLocks noGrp="1"/>
          </p:cNvSpPr>
          <p:nvPr>
            <p:ph type="title"/>
          </p:nvPr>
        </p:nvSpPr>
        <p:spPr>
          <a:xfrm>
            <a:off x="611560" y="388489"/>
            <a:ext cx="5258400" cy="766200"/>
          </a:xfrm>
        </p:spPr>
        <p:txBody>
          <a:bodyPr/>
          <a:lstStyle/>
          <a:p>
            <a:r>
              <a:rPr lang="en-IN" dirty="0"/>
              <a:t>5. CANDIDATE SETTING</a:t>
            </a:r>
          </a:p>
        </p:txBody>
      </p:sp>
      <p:sp>
        <p:nvSpPr>
          <p:cNvPr id="102" name="Content Placeholder 2"/>
          <p:cNvSpPr txBox="1">
            <a:spLocks/>
          </p:cNvSpPr>
          <p:nvPr/>
        </p:nvSpPr>
        <p:spPr bwMode="auto">
          <a:xfrm>
            <a:off x="865186" y="3975902"/>
            <a:ext cx="6373813" cy="4570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lgn="just"/>
            <a:r>
              <a:rPr lang="en-US" sz="1800" b="1" dirty="0">
                <a:solidFill>
                  <a:srgbClr val="FF9800"/>
                </a:solidFill>
                <a:latin typeface="Roboto Condensed Light"/>
                <a:ea typeface="Roboto Condensed Light"/>
                <a:cs typeface="Roboto Condensed Light"/>
              </a:rPr>
              <a:t>Fully sanitized hall </a:t>
            </a:r>
            <a:r>
              <a:rPr lang="en-US" sz="1800" b="1" dirty="0">
                <a:latin typeface="Roboto Condensed" charset="0"/>
                <a:ea typeface="Roboto Condensed" charset="0"/>
              </a:rPr>
              <a:t>under videography and full </a:t>
            </a:r>
            <a:r>
              <a:rPr lang="en-US" sz="1800" b="1" dirty="0" smtClean="0">
                <a:latin typeface="Roboto Condensed" charset="0"/>
                <a:ea typeface="Roboto Condensed" charset="0"/>
              </a:rPr>
              <a:t>security.</a:t>
            </a:r>
            <a:endParaRPr lang="en-US" sz="1800" b="1" dirty="0">
              <a:latin typeface="Intel Clear" panose="020B0604020203020204" pitchFamily="34" charset="0"/>
            </a:endParaRPr>
          </a:p>
        </p:txBody>
      </p:sp>
      <p:sp>
        <p:nvSpPr>
          <p:cNvPr id="103" name="Content Placeholder 2"/>
          <p:cNvSpPr txBox="1">
            <a:spLocks/>
          </p:cNvSpPr>
          <p:nvPr/>
        </p:nvSpPr>
        <p:spPr bwMode="auto">
          <a:xfrm>
            <a:off x="829024" y="3275258"/>
            <a:ext cx="6297791" cy="57516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algn="just">
              <a:spcBef>
                <a:spcPts val="600"/>
              </a:spcBef>
            </a:pPr>
            <a:r>
              <a:rPr lang="en-US" sz="1800" b="1" dirty="0" smtClean="0">
                <a:latin typeface="Roboto Condensed" charset="0"/>
                <a:ea typeface="Roboto Condensed" charset="0"/>
              </a:rPr>
              <a:t>Done only</a:t>
            </a:r>
            <a:r>
              <a:rPr lang="en-US" sz="1800" b="1" dirty="0" smtClean="0">
                <a:solidFill>
                  <a:srgbClr val="FF9800"/>
                </a:solidFill>
                <a:latin typeface="Roboto Condensed Light"/>
                <a:ea typeface="Roboto Condensed Light"/>
                <a:cs typeface="Roboto Condensed Light"/>
              </a:rPr>
              <a:t> </a:t>
            </a:r>
            <a:r>
              <a:rPr lang="en-US" sz="1800" b="1" dirty="0">
                <a:solidFill>
                  <a:srgbClr val="FF9800"/>
                </a:solidFill>
                <a:latin typeface="Roboto Condensed Light"/>
                <a:ea typeface="Roboto Condensed Light"/>
                <a:cs typeface="Roboto Condensed Light"/>
              </a:rPr>
              <a:t>after </a:t>
            </a:r>
            <a:r>
              <a:rPr lang="en-US" sz="1800" b="1" dirty="0">
                <a:latin typeface="Roboto Condensed Light"/>
                <a:ea typeface="Roboto Condensed Light"/>
                <a:cs typeface="Roboto Condensed Light"/>
              </a:rPr>
              <a:t>finalization</a:t>
            </a:r>
            <a:r>
              <a:rPr lang="en-US" sz="1800" b="1" dirty="0">
                <a:latin typeface="Roboto Condensed" charset="0"/>
                <a:ea typeface="Roboto Condensed" charset="0"/>
              </a:rPr>
              <a:t> of the names of contesting </a:t>
            </a:r>
            <a:r>
              <a:rPr lang="en-US" sz="1800" b="1" dirty="0" smtClean="0">
                <a:latin typeface="Roboto Condensed" charset="0"/>
                <a:ea typeface="Roboto Condensed" charset="0"/>
              </a:rPr>
              <a:t>candidates.</a:t>
            </a:r>
            <a:endParaRPr lang="en-US" sz="1800" b="1" dirty="0">
              <a:latin typeface="Roboto Condensed" charset="0"/>
              <a:ea typeface="Roboto Condensed" charset="0"/>
            </a:endParaRPr>
          </a:p>
        </p:txBody>
      </p:sp>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43758"/>
            <a:ext cx="6807966" cy="185401"/>
          </a:xfrm>
          <a:prstGeom prst="rect">
            <a:avLst/>
          </a:prstGeom>
        </p:spPr>
      </p:pic>
      <p:sp>
        <p:nvSpPr>
          <p:cNvPr id="106" name="Oval 105"/>
          <p:cNvSpPr/>
          <p:nvPr/>
        </p:nvSpPr>
        <p:spPr>
          <a:xfrm>
            <a:off x="275252" y="3275258"/>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ontent Placeholder 2"/>
          <p:cNvSpPr txBox="1">
            <a:spLocks/>
          </p:cNvSpPr>
          <p:nvPr/>
        </p:nvSpPr>
        <p:spPr bwMode="auto">
          <a:xfrm>
            <a:off x="402807" y="3315014"/>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a:solidFill>
                  <a:schemeClr val="bg1"/>
                </a:solidFill>
                <a:latin typeface="Intel Clear" panose="020B0604020203020204" pitchFamily="34" charset="0"/>
              </a:rPr>
              <a:t>1</a:t>
            </a:r>
          </a:p>
        </p:txBody>
      </p:sp>
      <p:grpSp>
        <p:nvGrpSpPr>
          <p:cNvPr id="108" name="Group 19"/>
          <p:cNvGrpSpPr/>
          <p:nvPr/>
        </p:nvGrpSpPr>
        <p:grpSpPr>
          <a:xfrm>
            <a:off x="275252" y="3922379"/>
            <a:ext cx="437321" cy="467137"/>
            <a:chOff x="1341784" y="2742876"/>
            <a:chExt cx="437321" cy="467137"/>
          </a:xfrm>
        </p:grpSpPr>
        <p:sp>
          <p:nvSpPr>
            <p:cNvPr id="109" name="Oval 108"/>
            <p:cNvSpPr/>
            <p:nvPr/>
          </p:nvSpPr>
          <p:spPr>
            <a:xfrm>
              <a:off x="1341784" y="2742876"/>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Content Placeholder 2"/>
            <p:cNvSpPr txBox="1">
              <a:spLocks/>
            </p:cNvSpPr>
            <p:nvPr/>
          </p:nvSpPr>
          <p:spPr bwMode="auto">
            <a:xfrm>
              <a:off x="1469339" y="2782632"/>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a:solidFill>
                    <a:schemeClr val="bg1"/>
                  </a:solidFill>
                  <a:latin typeface="Intel Clear" panose="020B0604020203020204" pitchFamily="34" charset="0"/>
                </a:rPr>
                <a:t>2</a:t>
              </a:r>
            </a:p>
          </p:txBody>
        </p:sp>
      </p:grpSp>
      <p:sp>
        <p:nvSpPr>
          <p:cNvPr id="111" name="Oval 110"/>
          <p:cNvSpPr/>
          <p:nvPr/>
        </p:nvSpPr>
        <p:spPr>
          <a:xfrm>
            <a:off x="265108" y="4506443"/>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ontent Placeholder 2"/>
          <p:cNvSpPr txBox="1">
            <a:spLocks/>
          </p:cNvSpPr>
          <p:nvPr/>
        </p:nvSpPr>
        <p:spPr bwMode="auto">
          <a:xfrm>
            <a:off x="410193" y="4512604"/>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smtClean="0">
                <a:solidFill>
                  <a:schemeClr val="bg1"/>
                </a:solidFill>
                <a:latin typeface="Intel Clear" panose="020B0604020203020204" pitchFamily="34" charset="0"/>
              </a:rPr>
              <a:t>3</a:t>
            </a:r>
            <a:endParaRPr lang="en-US" sz="2400" b="1" dirty="0">
              <a:solidFill>
                <a:schemeClr val="bg1"/>
              </a:solidFill>
              <a:latin typeface="Intel Clear" panose="020B0604020203020204" pitchFamily="34" charset="0"/>
            </a:endParaRPr>
          </a:p>
        </p:txBody>
      </p:sp>
      <p:sp>
        <p:nvSpPr>
          <p:cNvPr id="114" name="Content Placeholder 2"/>
          <p:cNvSpPr txBox="1">
            <a:spLocks/>
          </p:cNvSpPr>
          <p:nvPr/>
        </p:nvSpPr>
        <p:spPr bwMode="auto">
          <a:xfrm>
            <a:off x="829328" y="4528075"/>
            <a:ext cx="5982326" cy="4570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algn="just">
              <a:spcBef>
                <a:spcPts val="600"/>
              </a:spcBef>
            </a:pPr>
            <a:r>
              <a:rPr lang="en-US" sz="1800" b="1" dirty="0">
                <a:latin typeface="Roboto Condensed" charset="0"/>
                <a:ea typeface="Roboto Condensed" charset="0"/>
              </a:rPr>
              <a:t>Done in the </a:t>
            </a:r>
            <a:r>
              <a:rPr lang="en-US" b="1" dirty="0">
                <a:solidFill>
                  <a:srgbClr val="FF9800"/>
                </a:solidFill>
                <a:latin typeface="Roboto Condensed Light"/>
                <a:ea typeface="Roboto Condensed Light"/>
                <a:cs typeface="Roboto Condensed Light"/>
              </a:rPr>
              <a:t>presence of candidates </a:t>
            </a:r>
            <a:r>
              <a:rPr lang="en-US" sz="1800" b="1" dirty="0">
                <a:latin typeface="Roboto Condensed" charset="0"/>
                <a:ea typeface="Roboto Condensed" charset="0"/>
              </a:rPr>
              <a:t>or their </a:t>
            </a:r>
            <a:r>
              <a:rPr lang="en-US" sz="1800" b="1" dirty="0" smtClean="0">
                <a:latin typeface="Roboto Condensed" charset="0"/>
                <a:ea typeface="Roboto Condensed" charset="0"/>
              </a:rPr>
              <a:t>agents.</a:t>
            </a:r>
            <a:endParaRPr lang="en-US" sz="1800" b="1" dirty="0">
              <a:latin typeface="Roboto Condensed" charset="0"/>
              <a:ea typeface="Roboto Condensed" charset="0"/>
            </a:endParaRPr>
          </a:p>
        </p:txBody>
      </p:sp>
      <p:sp>
        <p:nvSpPr>
          <p:cNvPr id="115" name="Rounded Rectangle 114"/>
          <p:cNvSpPr/>
          <p:nvPr/>
        </p:nvSpPr>
        <p:spPr>
          <a:xfrm>
            <a:off x="85092" y="1795201"/>
            <a:ext cx="2304256"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bg1"/>
                </a:solidFill>
                <a:latin typeface="Roboto Condensed" charset="0"/>
                <a:ea typeface="Roboto Condensed" charset="0"/>
              </a:rPr>
              <a:t>Insert ballot paper in the Ballot Unit &amp; Set Number of Candidates</a:t>
            </a:r>
          </a:p>
        </p:txBody>
      </p:sp>
      <p:sp>
        <p:nvSpPr>
          <p:cNvPr id="116" name="Rounded Rectangle 115"/>
          <p:cNvSpPr/>
          <p:nvPr/>
        </p:nvSpPr>
        <p:spPr>
          <a:xfrm>
            <a:off x="2555776" y="1773700"/>
            <a:ext cx="2029812"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bg1"/>
                </a:solidFill>
                <a:latin typeface="Roboto Condensed" charset="0"/>
                <a:ea typeface="Roboto Condensed" charset="0"/>
              </a:rPr>
              <a:t>   Seal Ballot Unit</a:t>
            </a:r>
          </a:p>
        </p:txBody>
      </p:sp>
      <p:sp>
        <p:nvSpPr>
          <p:cNvPr id="117" name="Rounded Rectangle 116"/>
          <p:cNvSpPr/>
          <p:nvPr/>
        </p:nvSpPr>
        <p:spPr>
          <a:xfrm>
            <a:off x="4788024" y="1773700"/>
            <a:ext cx="2173828"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bg1"/>
                </a:solidFill>
                <a:latin typeface="Roboto Condensed" charset="0"/>
                <a:ea typeface="Roboto Condensed" charset="0"/>
              </a:rPr>
              <a:t>Mock Poll on Every EVM with VVPAT + </a:t>
            </a:r>
            <a:endParaRPr lang="en-US" dirty="0" smtClean="0">
              <a:solidFill>
                <a:schemeClr val="bg1"/>
              </a:solidFill>
              <a:latin typeface="Roboto Condensed" charset="0"/>
              <a:ea typeface="Roboto Condensed" charset="0"/>
            </a:endParaRPr>
          </a:p>
          <a:p>
            <a:pPr lvl="1"/>
            <a:r>
              <a:rPr lang="en-US" dirty="0" smtClean="0">
                <a:solidFill>
                  <a:schemeClr val="bg1"/>
                </a:solidFill>
                <a:latin typeface="Roboto Condensed" charset="0"/>
                <a:ea typeface="Roboto Condensed" charset="0"/>
              </a:rPr>
              <a:t>1000 </a:t>
            </a:r>
            <a:r>
              <a:rPr lang="en-US" dirty="0">
                <a:solidFill>
                  <a:schemeClr val="bg1"/>
                </a:solidFill>
                <a:latin typeface="Roboto Condensed" charset="0"/>
                <a:ea typeface="Roboto Condensed" charset="0"/>
              </a:rPr>
              <a:t>vote on 5% EVMs  with VVPATs</a:t>
            </a:r>
          </a:p>
        </p:txBody>
      </p:sp>
      <p:pic>
        <p:nvPicPr>
          <p:cNvPr id="118" name="Picture 117" descr="Prep EVM.jpg"/>
          <p:cNvPicPr>
            <a:picLocks noChangeAspect="1"/>
          </p:cNvPicPr>
          <p:nvPr/>
        </p:nvPicPr>
        <p:blipFill>
          <a:blip r:embed="rId4"/>
          <a:stretch>
            <a:fillRect/>
          </a:stretch>
        </p:blipFill>
        <p:spPr>
          <a:xfrm>
            <a:off x="7024990" y="1419622"/>
            <a:ext cx="1996501" cy="128880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119" name="Right Arrow 118"/>
          <p:cNvSpPr/>
          <p:nvPr/>
        </p:nvSpPr>
        <p:spPr>
          <a:xfrm>
            <a:off x="2353340" y="2133740"/>
            <a:ext cx="3464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TextBox 120"/>
          <p:cNvSpPr txBox="1"/>
          <p:nvPr/>
        </p:nvSpPr>
        <p:spPr>
          <a:xfrm>
            <a:off x="107504" y="1379552"/>
            <a:ext cx="3312368" cy="400110"/>
          </a:xfrm>
          <a:prstGeom prst="rect">
            <a:avLst/>
          </a:prstGeom>
          <a:noFill/>
        </p:spPr>
        <p:txBody>
          <a:bodyPr wrap="square" rtlCol="0">
            <a:spAutoFit/>
          </a:bodyPr>
          <a:lstStyle/>
          <a:p>
            <a:r>
              <a:rPr lang="en-IN" sz="2000" b="1" u="sng" dirty="0">
                <a:solidFill>
                  <a:schemeClr val="accent1">
                    <a:lumMod val="50000"/>
                  </a:schemeClr>
                </a:solidFill>
                <a:latin typeface="Roboto Condensed"/>
                <a:ea typeface="Roboto Condensed"/>
                <a:cs typeface="Roboto Condensed"/>
                <a:sym typeface="Roboto Condensed"/>
              </a:rPr>
              <a:t>The Process </a:t>
            </a:r>
          </a:p>
        </p:txBody>
      </p:sp>
      <p:sp>
        <p:nvSpPr>
          <p:cNvPr id="122" name="TextBox 121"/>
          <p:cNvSpPr txBox="1"/>
          <p:nvPr/>
        </p:nvSpPr>
        <p:spPr>
          <a:xfrm>
            <a:off x="107504" y="2787774"/>
            <a:ext cx="3312368" cy="400110"/>
          </a:xfrm>
          <a:prstGeom prst="rect">
            <a:avLst/>
          </a:prstGeom>
          <a:noFill/>
        </p:spPr>
        <p:txBody>
          <a:bodyPr wrap="square" rtlCol="0">
            <a:spAutoFit/>
          </a:bodyPr>
          <a:lstStyle/>
          <a:p>
            <a:r>
              <a:rPr lang="en-IN" sz="2000" b="1" u="sng" dirty="0">
                <a:solidFill>
                  <a:schemeClr val="accent1">
                    <a:lumMod val="50000"/>
                  </a:schemeClr>
                </a:solidFill>
                <a:latin typeface="Roboto Condensed"/>
                <a:ea typeface="Roboto Condensed"/>
                <a:cs typeface="Roboto Condensed"/>
                <a:sym typeface="Roboto Condensed"/>
              </a:rPr>
              <a:t>Security Measures</a:t>
            </a:r>
          </a:p>
        </p:txBody>
      </p:sp>
      <p:sp>
        <p:nvSpPr>
          <p:cNvPr id="25" name="Right Arrow 24"/>
          <p:cNvSpPr/>
          <p:nvPr/>
        </p:nvSpPr>
        <p:spPr>
          <a:xfrm>
            <a:off x="4585588" y="2139702"/>
            <a:ext cx="3464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31150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6. </a:t>
            </a:r>
            <a:r>
              <a:rPr lang="en-IN" dirty="0" smtClean="0"/>
              <a:t>MULTIPLE MOCK POLLS</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23</a:t>
            </a:fld>
            <a:endParaRPr lang="en"/>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48" t="7543" r="16151" b="14474"/>
          <a:stretch/>
        </p:blipFill>
        <p:spPr bwMode="auto">
          <a:xfrm>
            <a:off x="304800" y="1602915"/>
            <a:ext cx="3482603" cy="282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360394"/>
            <a:ext cx="4654624" cy="3323987"/>
          </a:xfrm>
          <a:prstGeom prst="rect">
            <a:avLst/>
          </a:prstGeom>
          <a:noFill/>
        </p:spPr>
        <p:txBody>
          <a:bodyPr wrap="square" rtlCol="0">
            <a:spAutoFit/>
          </a:bodyPr>
          <a:lstStyle/>
          <a:p>
            <a:pPr marL="285750" lvl="0" indent="-285750" algn="just">
              <a:buFont typeface="Arial" charset="0"/>
              <a:buChar char="•"/>
              <a:tabLst>
                <a:tab pos="457200" algn="l"/>
              </a:tabLst>
            </a:pPr>
            <a:r>
              <a:rPr lang="en-GB" dirty="0" smtClean="0">
                <a:solidFill>
                  <a:schemeClr val="tx1"/>
                </a:solidFill>
                <a:latin typeface="Roboto Condensed Light"/>
                <a:ea typeface="Roboto Condensed Light"/>
                <a:cs typeface="Roboto Condensed Light"/>
              </a:rPr>
              <a:t>Each EVM undergoes mock poll during FLC, and again during Candidate Setting. In addition 10% EVMs are randomly picked up for higher vote (500-1200) mock poll.</a:t>
            </a:r>
          </a:p>
          <a:p>
            <a:pPr marL="285750" lvl="0" indent="-285750" algn="just">
              <a:buFont typeface="Arial" charset="0"/>
              <a:buChar char="•"/>
              <a:tabLst>
                <a:tab pos="457200" algn="l"/>
              </a:tabLst>
            </a:pPr>
            <a:endParaRPr lang="en-GB" dirty="0" smtClean="0">
              <a:solidFill>
                <a:schemeClr val="tx1"/>
              </a:solidFill>
              <a:latin typeface="Roboto Condensed Light"/>
              <a:ea typeface="Roboto Condensed Light"/>
              <a:cs typeface="Roboto Condensed Light"/>
            </a:endParaRPr>
          </a:p>
          <a:p>
            <a:pPr marL="285750" lvl="0" indent="-285750" algn="just">
              <a:buFont typeface="Arial" charset="0"/>
              <a:buChar char="•"/>
              <a:tabLst>
                <a:tab pos="457200" algn="l"/>
              </a:tabLst>
            </a:pPr>
            <a:r>
              <a:rPr lang="en-GB" dirty="0" smtClean="0">
                <a:solidFill>
                  <a:schemeClr val="tx1"/>
                </a:solidFill>
                <a:latin typeface="Roboto Condensed Light"/>
                <a:ea typeface="Roboto Condensed Light"/>
                <a:cs typeface="Roboto Condensed Light"/>
              </a:rPr>
              <a:t>10% EVMs randomly taken out for Training and Awareness  undergo Mock Polls several times. During LSE 2019 </a:t>
            </a:r>
            <a:r>
              <a:rPr lang="en-GB" dirty="0" err="1" smtClean="0">
                <a:solidFill>
                  <a:schemeClr val="tx1"/>
                </a:solidFill>
                <a:latin typeface="Roboto Condensed Light"/>
                <a:ea typeface="Roboto Condensed Light"/>
                <a:cs typeface="Roboto Condensed Light"/>
              </a:rPr>
              <a:t>approx</a:t>
            </a:r>
            <a:r>
              <a:rPr lang="en-GB" dirty="0">
                <a:solidFill>
                  <a:schemeClr val="tx1"/>
                </a:solidFill>
                <a:latin typeface="Roboto Condensed Light"/>
                <a:ea typeface="Roboto Condensed Light"/>
                <a:cs typeface="Roboto Condensed Light"/>
              </a:rPr>
              <a:t> </a:t>
            </a:r>
            <a:r>
              <a:rPr lang="en-GB" dirty="0" smtClean="0">
                <a:solidFill>
                  <a:schemeClr val="tx1"/>
                </a:solidFill>
                <a:latin typeface="Roboto Condensed Light"/>
                <a:ea typeface="Roboto Condensed Light"/>
                <a:cs typeface="Roboto Condensed Light"/>
              </a:rPr>
              <a:t>9 </a:t>
            </a:r>
            <a:r>
              <a:rPr lang="en-GB" dirty="0">
                <a:solidFill>
                  <a:schemeClr val="tx1"/>
                </a:solidFill>
                <a:latin typeface="Roboto Condensed Light"/>
                <a:ea typeface="Roboto Condensed Light"/>
                <a:cs typeface="Roboto Condensed Light"/>
              </a:rPr>
              <a:t> </a:t>
            </a:r>
            <a:r>
              <a:rPr lang="en-GB" dirty="0" smtClean="0">
                <a:solidFill>
                  <a:schemeClr val="tx1"/>
                </a:solidFill>
                <a:latin typeface="Roboto Condensed Light"/>
                <a:ea typeface="Roboto Condensed Light"/>
                <a:cs typeface="Roboto Condensed Light"/>
              </a:rPr>
              <a:t>crore mock votes cast and checked on around 1 lakh EVMs during awareness camps.</a:t>
            </a:r>
          </a:p>
          <a:p>
            <a:pPr marL="285750" lvl="0" indent="-285750" algn="just">
              <a:buFont typeface="Arial" charset="0"/>
              <a:buChar char="•"/>
              <a:tabLst>
                <a:tab pos="457200" algn="l"/>
              </a:tabLst>
            </a:pPr>
            <a:endParaRPr lang="en-GB" dirty="0">
              <a:solidFill>
                <a:schemeClr val="tx1"/>
              </a:solidFill>
              <a:latin typeface="Roboto Condensed Light"/>
              <a:ea typeface="Roboto Condensed Light"/>
              <a:cs typeface="Roboto Condensed Light"/>
            </a:endParaRPr>
          </a:p>
          <a:p>
            <a:pPr marL="285750" lvl="0" indent="-285750" algn="just">
              <a:buFont typeface="Arial" charset="0"/>
              <a:buChar char="•"/>
              <a:tabLst>
                <a:tab pos="457200" algn="l"/>
              </a:tabLst>
            </a:pPr>
            <a:r>
              <a:rPr lang="en-GB" dirty="0" smtClean="0">
                <a:solidFill>
                  <a:schemeClr val="tx1"/>
                </a:solidFill>
                <a:latin typeface="Roboto Condensed Light"/>
                <a:ea typeface="Roboto Condensed Light"/>
                <a:cs typeface="Roboto Condensed Light"/>
              </a:rPr>
              <a:t>Before </a:t>
            </a:r>
            <a:r>
              <a:rPr lang="en-GB" dirty="0">
                <a:solidFill>
                  <a:schemeClr val="tx1"/>
                </a:solidFill>
                <a:latin typeface="Roboto Condensed Light"/>
                <a:ea typeface="Roboto Condensed Light"/>
                <a:cs typeface="Roboto Condensed Light"/>
              </a:rPr>
              <a:t>start of actual poll, Mock poll </a:t>
            </a:r>
            <a:r>
              <a:rPr lang="en-GB" dirty="0" smtClean="0">
                <a:solidFill>
                  <a:schemeClr val="tx1"/>
                </a:solidFill>
                <a:latin typeface="Roboto Condensed Light"/>
                <a:ea typeface="Roboto Condensed Light"/>
                <a:cs typeface="Roboto Condensed Light"/>
              </a:rPr>
              <a:t> on each EVM with </a:t>
            </a:r>
            <a:r>
              <a:rPr lang="en-GB" dirty="0">
                <a:solidFill>
                  <a:schemeClr val="tx1"/>
                </a:solidFill>
                <a:latin typeface="Roboto Condensed Light"/>
                <a:ea typeface="Roboto Condensed Light"/>
                <a:cs typeface="Roboto Condensed Light"/>
              </a:rPr>
              <a:t>at least 50 votes in the presence of </a:t>
            </a:r>
            <a:r>
              <a:rPr lang="en-GB" dirty="0" smtClean="0">
                <a:solidFill>
                  <a:schemeClr val="tx1"/>
                </a:solidFill>
                <a:latin typeface="Roboto Condensed Light"/>
                <a:ea typeface="Roboto Condensed Light"/>
                <a:cs typeface="Roboto Condensed Light"/>
              </a:rPr>
              <a:t>polling agents.</a:t>
            </a:r>
            <a:endParaRPr lang="en-GB" dirty="0">
              <a:solidFill>
                <a:schemeClr val="tx1"/>
              </a:solidFill>
              <a:latin typeface="Roboto Condensed Light"/>
              <a:ea typeface="Roboto Condensed Light"/>
              <a:cs typeface="Roboto Condensed Light"/>
            </a:endParaRPr>
          </a:p>
          <a:p>
            <a:pPr lvl="0" algn="just">
              <a:tabLst>
                <a:tab pos="457200" algn="l"/>
              </a:tabLst>
            </a:pPr>
            <a:endParaRPr lang="en-GB" dirty="0">
              <a:solidFill>
                <a:schemeClr val="tx1"/>
              </a:solidFill>
              <a:latin typeface="Roboto Condensed Light"/>
              <a:ea typeface="Roboto Condensed Light"/>
              <a:cs typeface="Roboto Condensed Light"/>
            </a:endParaRPr>
          </a:p>
        </p:txBody>
      </p:sp>
    </p:spTree>
    <p:extLst>
      <p:ext uri="{BB962C8B-B14F-4D97-AF65-F5344CB8AC3E}">
        <p14:creationId xmlns:p14="http://schemas.microsoft.com/office/powerpoint/2010/main" val="380374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7. POLL DAY CHECKS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24</a:t>
            </a:fld>
            <a:endParaRPr lang="en"/>
          </a:p>
        </p:txBody>
      </p:sp>
      <p:sp>
        <p:nvSpPr>
          <p:cNvPr id="6" name="Rectangle 5"/>
          <p:cNvSpPr/>
          <p:nvPr/>
        </p:nvSpPr>
        <p:spPr>
          <a:xfrm>
            <a:off x="35496" y="1428750"/>
            <a:ext cx="4572000" cy="3046988"/>
          </a:xfrm>
          <a:prstGeom prst="rect">
            <a:avLst/>
          </a:prstGeom>
        </p:spPr>
        <p:txBody>
          <a:bodyPr>
            <a:spAutoFit/>
          </a:bodyPr>
          <a:lstStyle/>
          <a:p>
            <a:pPr marL="285750" indent="-285750" algn="just">
              <a:lnSpc>
                <a:spcPct val="150000"/>
              </a:lnSpc>
              <a:buFont typeface="Arial" charset="0"/>
              <a:buChar char="•"/>
            </a:pPr>
            <a:r>
              <a:rPr lang="en-GB" sz="1600" dirty="0">
                <a:solidFill>
                  <a:schemeClr val="tx1"/>
                </a:solidFill>
                <a:latin typeface="Roboto Condensed Light"/>
                <a:ea typeface="Roboto Condensed Light"/>
                <a:cs typeface="Roboto Condensed Light"/>
              </a:rPr>
              <a:t>Polling Agents</a:t>
            </a:r>
          </a:p>
          <a:p>
            <a:pPr marL="285750" indent="-285750">
              <a:lnSpc>
                <a:spcPct val="150000"/>
              </a:lnSpc>
              <a:buFont typeface="Arial" charset="0"/>
              <a:buChar char="•"/>
            </a:pPr>
            <a:r>
              <a:rPr lang="en-GB" sz="1600" dirty="0" smtClean="0">
                <a:solidFill>
                  <a:schemeClr val="tx1"/>
                </a:solidFill>
                <a:latin typeface="Roboto Condensed Light"/>
                <a:ea typeface="Roboto Condensed Light"/>
                <a:cs typeface="Roboto Condensed Light"/>
              </a:rPr>
              <a:t>Central Armed Police Force (CAPF) and Micro Observers deployed at poling stations.</a:t>
            </a:r>
          </a:p>
          <a:p>
            <a:pPr marL="285750" indent="-285750">
              <a:lnSpc>
                <a:spcPct val="150000"/>
              </a:lnSpc>
              <a:buFont typeface="Arial" charset="0"/>
              <a:buChar char="•"/>
            </a:pPr>
            <a:r>
              <a:rPr lang="en-GB" sz="1600" dirty="0" smtClean="0">
                <a:solidFill>
                  <a:schemeClr val="tx1"/>
                </a:solidFill>
                <a:latin typeface="Roboto Condensed Light"/>
                <a:ea typeface="Roboto Condensed Light"/>
                <a:cs typeface="Roboto Condensed Light"/>
              </a:rPr>
              <a:t>Web Casting/CCTVs</a:t>
            </a:r>
            <a:endParaRPr lang="en-GB" sz="1600" dirty="0">
              <a:solidFill>
                <a:schemeClr val="tx1"/>
              </a:solidFill>
              <a:latin typeface="Roboto Condensed Light"/>
              <a:ea typeface="Roboto Condensed Light"/>
              <a:cs typeface="Roboto Condensed Light"/>
            </a:endParaRPr>
          </a:p>
          <a:p>
            <a:pPr marL="285750" indent="-285750" algn="just">
              <a:lnSpc>
                <a:spcPct val="150000"/>
              </a:lnSpc>
              <a:buFont typeface="Arial" charset="0"/>
              <a:buChar char="•"/>
            </a:pPr>
            <a:r>
              <a:rPr lang="en-GB" sz="1600" dirty="0">
                <a:solidFill>
                  <a:schemeClr val="tx1"/>
                </a:solidFill>
                <a:latin typeface="Roboto Condensed Light"/>
                <a:ea typeface="Roboto Condensed Light"/>
                <a:cs typeface="Roboto Condensed Light"/>
              </a:rPr>
              <a:t>Frequent visits (Sector Officers /Senior officers/ Observers)</a:t>
            </a:r>
          </a:p>
          <a:p>
            <a:pPr marL="285750" indent="-285750" algn="just">
              <a:lnSpc>
                <a:spcPct val="150000"/>
              </a:lnSpc>
              <a:buFont typeface="Arial" charset="0"/>
              <a:buChar char="•"/>
            </a:pPr>
            <a:r>
              <a:rPr lang="en-GB" sz="1600" dirty="0">
                <a:solidFill>
                  <a:schemeClr val="tx1"/>
                </a:solidFill>
                <a:latin typeface="Roboto Condensed Light"/>
                <a:ea typeface="Roboto Condensed Light"/>
                <a:cs typeface="Roboto Condensed Light"/>
              </a:rPr>
              <a:t>2 hourly reporting of votes polled</a:t>
            </a:r>
          </a:p>
          <a:p>
            <a:pPr marL="285750" indent="-285750" algn="just">
              <a:lnSpc>
                <a:spcPct val="150000"/>
              </a:lnSpc>
              <a:buFont typeface="Arial" charset="0"/>
              <a:buChar char="•"/>
            </a:pPr>
            <a:r>
              <a:rPr lang="en-GB" sz="1600" dirty="0" smtClean="0">
                <a:solidFill>
                  <a:schemeClr val="tx1"/>
                </a:solidFill>
                <a:latin typeface="Roboto Condensed Light"/>
                <a:ea typeface="Roboto Condensed Light"/>
                <a:cs typeface="Roboto Condensed Light"/>
              </a:rPr>
              <a:t>Media vigil</a:t>
            </a:r>
            <a:endParaRPr lang="en-IN" sz="1600" dirty="0">
              <a:solidFill>
                <a:schemeClr val="tx1"/>
              </a:solidFill>
              <a:latin typeface="Roboto Condensed Light"/>
              <a:ea typeface="Roboto Condensed Light"/>
              <a:cs typeface="Roboto Condensed Light"/>
            </a:endParaRPr>
          </a:p>
        </p:txBody>
      </p:sp>
      <p:sp>
        <p:nvSpPr>
          <p:cNvPr id="10" name="Hexagon 9"/>
          <p:cNvSpPr/>
          <p:nvPr/>
        </p:nvSpPr>
        <p:spPr>
          <a:xfrm>
            <a:off x="6156176" y="2870914"/>
            <a:ext cx="139120" cy="120074"/>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Hexagon 10"/>
          <p:cNvSpPr/>
          <p:nvPr/>
        </p:nvSpPr>
        <p:spPr>
          <a:xfrm>
            <a:off x="4572000" y="1995686"/>
            <a:ext cx="2196752" cy="1728192"/>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l="-19000" r="-19000"/>
            </a:stretch>
          </a:blip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Hexagon 14"/>
          <p:cNvSpPr/>
          <p:nvPr/>
        </p:nvSpPr>
        <p:spPr>
          <a:xfrm>
            <a:off x="6516216" y="2849016"/>
            <a:ext cx="2016224" cy="1749000"/>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15000" r="-15000"/>
            </a:stretch>
          </a:blip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Hexagon 15"/>
          <p:cNvSpPr/>
          <p:nvPr/>
        </p:nvSpPr>
        <p:spPr>
          <a:xfrm>
            <a:off x="7740320" y="2932373"/>
            <a:ext cx="139120" cy="120074"/>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Hexagon 16"/>
          <p:cNvSpPr/>
          <p:nvPr/>
        </p:nvSpPr>
        <p:spPr>
          <a:xfrm>
            <a:off x="6439767" y="870619"/>
            <a:ext cx="2092673" cy="1917155"/>
          </a:xfrm>
          <a:prstGeom prst="hexagon">
            <a:avLst>
              <a:gd name="adj" fmla="val 25000"/>
              <a:gd name="vf" fmla="val 115470"/>
            </a:avLst>
          </a:prstGeom>
          <a:blipFill>
            <a:blip r:embed="rId5">
              <a:extLst>
                <a:ext uri="{28A0092B-C50C-407E-A947-70E740481C1C}">
                  <a14:useLocalDpi xmlns:a14="http://schemas.microsoft.com/office/drawing/2010/main" val="0"/>
                </a:ext>
              </a:extLst>
            </a:blip>
            <a:srcRect/>
            <a:stretch>
              <a:fillRect l="-28000" r="-2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43666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8. POLL CLOSURE &amp; TRANSPORTATION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25</a:t>
            </a:fld>
            <a:endParaRPr lang="en"/>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1" t="6034" r="11790" b="13793"/>
          <a:stretch/>
        </p:blipFill>
        <p:spPr bwMode="auto">
          <a:xfrm>
            <a:off x="457200" y="1465116"/>
            <a:ext cx="1600200" cy="9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4600" y="1606282"/>
            <a:ext cx="6248400" cy="646331"/>
          </a:xfrm>
          <a:prstGeom prst="rect">
            <a:avLst/>
          </a:prstGeom>
          <a:solidFill>
            <a:srgbClr val="2C618B"/>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lvl="1"/>
            <a:r>
              <a:rPr lang="en-GB" sz="1800" dirty="0">
                <a:latin typeface="Roboto Condensed" charset="0"/>
                <a:ea typeface="Roboto Condensed" charset="0"/>
              </a:rPr>
              <a:t>Poll Closed on EVM by pressing CLOSE </a:t>
            </a:r>
            <a:r>
              <a:rPr lang="en-GB" sz="1800" dirty="0" smtClean="0">
                <a:latin typeface="Roboto Condensed" charset="0"/>
                <a:ea typeface="Roboto Condensed" charset="0"/>
              </a:rPr>
              <a:t>button – EVM  cannot accept any further vote.</a:t>
            </a:r>
            <a:endParaRPr lang="en-IN" sz="1800" dirty="0">
              <a:latin typeface="Roboto Condensed" charset="0"/>
              <a:ea typeface="Roboto Condensed" charset="0"/>
            </a:endParaRPr>
          </a:p>
        </p:txBody>
      </p:sp>
      <p:sp>
        <p:nvSpPr>
          <p:cNvPr id="8" name="TextBox 7"/>
          <p:cNvSpPr txBox="1"/>
          <p:nvPr/>
        </p:nvSpPr>
        <p:spPr>
          <a:xfrm>
            <a:off x="2514600" y="2570629"/>
            <a:ext cx="6248400" cy="461665"/>
          </a:xfrm>
          <a:prstGeom prst="rect">
            <a:avLst/>
          </a:prstGeom>
          <a:solidFill>
            <a:srgbClr val="2C618B"/>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lvl="1">
              <a:lnSpc>
                <a:spcPct val="150000"/>
              </a:lnSpc>
            </a:pPr>
            <a:r>
              <a:rPr lang="en-IN" sz="1600" dirty="0">
                <a:latin typeface="Roboto Condensed" charset="0"/>
                <a:ea typeface="Roboto Condensed" charset="0"/>
              </a:rPr>
              <a:t>EVMs sealed in carrying cases &amp; polling agents </a:t>
            </a:r>
            <a:r>
              <a:rPr lang="en-IN" sz="1600" dirty="0" smtClean="0">
                <a:latin typeface="Roboto Condensed" charset="0"/>
                <a:ea typeface="Roboto Condensed" charset="0"/>
              </a:rPr>
              <a:t>sign on them.</a:t>
            </a:r>
            <a:endParaRPr lang="en-IN" sz="1600" dirty="0">
              <a:latin typeface="Roboto Condensed" charset="0"/>
              <a:ea typeface="Roboto Condensed" charset="0"/>
            </a:endParaRP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620" t="6654" r="10499" b="14916"/>
          <a:stretch/>
        </p:blipFill>
        <p:spPr bwMode="auto">
          <a:xfrm>
            <a:off x="457200" y="2913601"/>
            <a:ext cx="167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14600" y="3257550"/>
            <a:ext cx="6248400" cy="923330"/>
          </a:xfrm>
          <a:prstGeom prst="rect">
            <a:avLst/>
          </a:prstGeom>
          <a:solidFill>
            <a:srgbClr val="2C618B"/>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1800" dirty="0">
                <a:latin typeface="Roboto Condensed" charset="0"/>
                <a:ea typeface="Roboto Condensed" charset="0"/>
              </a:rPr>
              <a:t>EVMs transported back to the reception centres under armed escort. Candidates’ representatives are allowed to follow </a:t>
            </a:r>
            <a:r>
              <a:rPr lang="en-IN" sz="1800" dirty="0" smtClean="0">
                <a:latin typeface="Roboto Condensed" charset="0"/>
                <a:ea typeface="Roboto Condensed" charset="0"/>
              </a:rPr>
              <a:t>them.</a:t>
            </a:r>
            <a:endParaRPr lang="en-IN" sz="1800" dirty="0">
              <a:latin typeface="Roboto Condensed" charset="0"/>
              <a:ea typeface="Roboto Condensed" charset="0"/>
            </a:endParaRPr>
          </a:p>
        </p:txBody>
      </p:sp>
    </p:spTree>
    <p:extLst>
      <p:ext uri="{BB962C8B-B14F-4D97-AF65-F5344CB8AC3E}">
        <p14:creationId xmlns:p14="http://schemas.microsoft.com/office/powerpoint/2010/main" val="3477476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900" dirty="0"/>
              <a:t>9. SECURE STORAGE </a:t>
            </a:r>
            <a:r>
              <a:rPr lang="en-IN" sz="1900" dirty="0" smtClean="0"/>
              <a:t>IN STRONGROOMS </a:t>
            </a:r>
            <a:r>
              <a:rPr lang="en-IN" sz="1900" dirty="0"/>
              <a:t>TILL COUNTING</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26</a:t>
            </a:fld>
            <a:endParaRPr lang="en"/>
          </a:p>
        </p:txBody>
      </p:sp>
      <p:sp>
        <p:nvSpPr>
          <p:cNvPr id="12" name="TextBox 11"/>
          <p:cNvSpPr txBox="1"/>
          <p:nvPr/>
        </p:nvSpPr>
        <p:spPr>
          <a:xfrm>
            <a:off x="4343400" y="1715927"/>
            <a:ext cx="4290920" cy="2862322"/>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lvl="1" indent="-285750" algn="just">
              <a:buFont typeface="Wingdings" pitchFamily="2" charset="2"/>
              <a:buChar char="Ø"/>
              <a:tabLst>
                <a:tab pos="457200" algn="l"/>
              </a:tabLst>
            </a:pPr>
            <a:r>
              <a:rPr lang="en-GB" sz="1800" dirty="0">
                <a:latin typeface="Roboto Condensed" charset="0"/>
                <a:ea typeface="Roboto Condensed" charset="0"/>
              </a:rPr>
              <a:t>Polled EVMs kept in strong room, sealed in the presence of the Candidates and </a:t>
            </a:r>
            <a:r>
              <a:rPr lang="en-GB" sz="1800" dirty="0" smtClean="0">
                <a:latin typeface="Roboto Condensed" charset="0"/>
                <a:ea typeface="Roboto Condensed" charset="0"/>
              </a:rPr>
              <a:t>Observer.</a:t>
            </a:r>
            <a:endParaRPr lang="en-GB" sz="1800" dirty="0">
              <a:latin typeface="Roboto Condensed" charset="0"/>
              <a:ea typeface="Roboto Condensed" charset="0"/>
            </a:endParaRPr>
          </a:p>
          <a:p>
            <a:pPr lvl="1" algn="just">
              <a:tabLst>
                <a:tab pos="457200" algn="l"/>
              </a:tabLst>
            </a:pPr>
            <a:r>
              <a:rPr lang="en-GB" sz="1800" dirty="0">
                <a:latin typeface="Roboto Condensed" charset="0"/>
                <a:ea typeface="Roboto Condensed" charset="0"/>
              </a:rPr>
              <a:t> </a:t>
            </a:r>
          </a:p>
          <a:p>
            <a:pPr marL="285750" lvl="1" indent="-285750" algn="just">
              <a:buFont typeface="Wingdings" pitchFamily="2" charset="2"/>
              <a:buChar char="Ø"/>
              <a:tabLst>
                <a:tab pos="457200" algn="l"/>
              </a:tabLst>
            </a:pPr>
            <a:r>
              <a:rPr lang="en-GB" sz="1800" dirty="0">
                <a:latin typeface="Roboto Condensed" charset="0"/>
                <a:ea typeface="Roboto Condensed" charset="0"/>
              </a:rPr>
              <a:t>Facilitation for Candidates to watch the Polled EVM Strong Room </a:t>
            </a:r>
            <a:r>
              <a:rPr lang="en-GB" sz="1800" dirty="0" smtClean="0">
                <a:latin typeface="Roboto Condensed" charset="0"/>
                <a:ea typeface="Roboto Condensed" charset="0"/>
              </a:rPr>
              <a:t>24/7.</a:t>
            </a:r>
            <a:endParaRPr lang="en-GB" sz="1800" dirty="0">
              <a:latin typeface="Roboto Condensed" charset="0"/>
              <a:ea typeface="Roboto Condensed" charset="0"/>
            </a:endParaRPr>
          </a:p>
          <a:p>
            <a:pPr lvl="1" algn="just">
              <a:tabLst>
                <a:tab pos="457200" algn="l"/>
              </a:tabLst>
            </a:pPr>
            <a:endParaRPr lang="en-GB" sz="1800" dirty="0">
              <a:latin typeface="Roboto Condensed" charset="0"/>
              <a:ea typeface="Roboto Condensed" charset="0"/>
            </a:endParaRPr>
          </a:p>
          <a:p>
            <a:pPr marL="285750" indent="-285750" algn="just">
              <a:buFont typeface="Wingdings" pitchFamily="2" charset="2"/>
              <a:buChar char="Ø"/>
              <a:tabLst>
                <a:tab pos="457200" algn="l"/>
              </a:tabLst>
            </a:pPr>
            <a:r>
              <a:rPr lang="en-GB" sz="1800" i="1" dirty="0">
                <a:latin typeface="Roboto Condensed" charset="0"/>
                <a:ea typeface="Roboto Condensed" charset="0"/>
              </a:rPr>
              <a:t>Starting from FLC of EVMs to Counting of votes, EVMs are kept in Strong-room with full 24/7 </a:t>
            </a:r>
            <a:r>
              <a:rPr lang="en-GB" sz="1800" i="1" dirty="0" smtClean="0">
                <a:latin typeface="Roboto Condensed" charset="0"/>
                <a:ea typeface="Roboto Condensed" charset="0"/>
              </a:rPr>
              <a:t>security.</a:t>
            </a:r>
            <a:endParaRPr lang="en-IN" sz="1800" dirty="0">
              <a:latin typeface="Roboto Condensed" charset="0"/>
              <a:ea typeface="Roboto Condense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47596"/>
            <a:ext cx="3072130" cy="2998984"/>
          </a:xfrm>
          <a:prstGeom prst="rect">
            <a:avLst/>
          </a:prstGeom>
        </p:spPr>
      </p:pic>
    </p:spTree>
    <p:extLst>
      <p:ext uri="{BB962C8B-B14F-4D97-AF65-F5344CB8AC3E}">
        <p14:creationId xmlns:p14="http://schemas.microsoft.com/office/powerpoint/2010/main" val="3400324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10. STORAGE &amp; </a:t>
            </a:r>
            <a:r>
              <a:rPr lang="en-IN" dirty="0" smtClean="0"/>
              <a:t>SECURITY                  (1/3)</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27</a:t>
            </a:fld>
            <a:endParaRPr lang="en"/>
          </a:p>
        </p:txBody>
      </p:sp>
      <p:sp>
        <p:nvSpPr>
          <p:cNvPr id="4" name="Rectangle 3"/>
          <p:cNvSpPr/>
          <p:nvPr/>
        </p:nvSpPr>
        <p:spPr>
          <a:xfrm>
            <a:off x="152400" y="1276350"/>
            <a:ext cx="7920318" cy="3785652"/>
          </a:xfrm>
          <a:prstGeom prst="rect">
            <a:avLst/>
          </a:prstGeom>
        </p:spPr>
        <p:txBody>
          <a:bodyPr wrap="square">
            <a:spAutoFit/>
          </a:bodyPr>
          <a:lstStyle/>
          <a:p>
            <a:pPr marL="285750" lvl="0" indent="-285750" algn="just">
              <a:buFont typeface="Arial" pitchFamily="34" charset="0"/>
              <a:buChar char="•"/>
            </a:pPr>
            <a:endParaRPr lang="en-US" sz="1600" dirty="0">
              <a:latin typeface="Roboto Condensed"/>
              <a:cs typeface="Roboto Condensed" charset="0"/>
            </a:endParaRPr>
          </a:p>
          <a:p>
            <a:pPr marL="285750" lvl="0" indent="-285750" algn="just">
              <a:buFont typeface="Arial" pitchFamily="34" charset="0"/>
              <a:buChar char="•"/>
            </a:pPr>
            <a:r>
              <a:rPr lang="en-US" sz="1600" dirty="0">
                <a:latin typeface="Roboto Condensed"/>
                <a:cs typeface="Roboto Condensed" charset="0"/>
              </a:rPr>
              <a:t>EVM </a:t>
            </a:r>
            <a:r>
              <a:rPr lang="en-US" sz="1600" dirty="0" smtClean="0">
                <a:latin typeface="Roboto Condensed"/>
                <a:cs typeface="Roboto Condensed" charset="0"/>
              </a:rPr>
              <a:t>Warehouse/</a:t>
            </a:r>
            <a:r>
              <a:rPr lang="en-US" sz="1600" dirty="0" err="1">
                <a:latin typeface="Roboto Condensed"/>
                <a:cs typeface="Roboto Condensed" charset="0"/>
              </a:rPr>
              <a:t>S</a:t>
            </a:r>
            <a:r>
              <a:rPr lang="en-US" sz="1600" dirty="0" err="1" smtClean="0">
                <a:latin typeface="Roboto Condensed"/>
                <a:cs typeface="Roboto Condensed" charset="0"/>
              </a:rPr>
              <a:t>trongroom</a:t>
            </a:r>
            <a:r>
              <a:rPr lang="en-US" sz="1600" dirty="0" smtClean="0">
                <a:latin typeface="Roboto Condensed"/>
                <a:cs typeface="Roboto Condensed" charset="0"/>
              </a:rPr>
              <a:t> </a:t>
            </a:r>
            <a:r>
              <a:rPr lang="en-US" sz="1600" dirty="0">
                <a:latin typeface="Roboto Condensed"/>
                <a:cs typeface="Roboto Condensed" charset="0"/>
              </a:rPr>
              <a:t>with </a:t>
            </a:r>
            <a:r>
              <a:rPr lang="en-US" sz="1600" b="1" dirty="0">
                <a:latin typeface="Roboto Condensed"/>
                <a:cs typeface="Roboto Condensed" charset="0"/>
              </a:rPr>
              <a:t>only </a:t>
            </a:r>
            <a:r>
              <a:rPr lang="en-US" sz="1600" b="1" dirty="0" smtClean="0">
                <a:latin typeface="Roboto Condensed"/>
                <a:cs typeface="Roboto Condensed" charset="0"/>
              </a:rPr>
              <a:t>One Entry Point.</a:t>
            </a:r>
            <a:endParaRPr lang="en-US" sz="1600" dirty="0">
              <a:latin typeface="Roboto Condensed"/>
              <a:cs typeface="Roboto Condensed" charset="0"/>
            </a:endParaRPr>
          </a:p>
          <a:p>
            <a:pPr marL="285750" lvl="0" indent="-285750" algn="just">
              <a:buFont typeface="Arial" pitchFamily="34" charset="0"/>
              <a:buChar char="•"/>
            </a:pPr>
            <a:r>
              <a:rPr lang="en-US" sz="1600" dirty="0">
                <a:latin typeface="Roboto Condensed"/>
                <a:cs typeface="Roboto Condensed" charset="0"/>
              </a:rPr>
              <a:t>Entry secured by a </a:t>
            </a:r>
            <a:r>
              <a:rPr lang="en-US" sz="1600" b="1" dirty="0" smtClean="0">
                <a:latin typeface="Roboto Condensed"/>
                <a:cs typeface="Roboto Condensed" charset="0"/>
              </a:rPr>
              <a:t>Double Lock System</a:t>
            </a:r>
            <a:r>
              <a:rPr lang="en-US" sz="1600" dirty="0" smtClean="0">
                <a:latin typeface="Roboto Condensed"/>
                <a:cs typeface="Roboto Condensed" charset="0"/>
              </a:rPr>
              <a:t> with </a:t>
            </a:r>
            <a:r>
              <a:rPr lang="en-US" sz="1600" dirty="0">
                <a:latin typeface="Roboto Condensed"/>
                <a:cs typeface="Roboto Condensed" charset="0"/>
              </a:rPr>
              <a:t>DEO &amp; </a:t>
            </a:r>
            <a:r>
              <a:rPr lang="en-US" sz="1600" dirty="0" err="1">
                <a:latin typeface="Roboto Condensed"/>
                <a:cs typeface="Roboto Condensed" charset="0"/>
              </a:rPr>
              <a:t>Dy</a:t>
            </a:r>
            <a:r>
              <a:rPr lang="en-US" sz="1600" dirty="0">
                <a:latin typeface="Roboto Condensed"/>
                <a:cs typeface="Roboto Condensed" charset="0"/>
              </a:rPr>
              <a:t> DEO, each having custody of  keys of one lock </a:t>
            </a:r>
            <a:r>
              <a:rPr lang="en-US" sz="1600" dirty="0" smtClean="0">
                <a:latin typeface="Roboto Condensed"/>
                <a:cs typeface="Roboto Condensed" charset="0"/>
              </a:rPr>
              <a:t>each.</a:t>
            </a:r>
          </a:p>
          <a:p>
            <a:pPr marL="285750" lvl="0" indent="-285750" algn="just">
              <a:buFont typeface="Arial" pitchFamily="34" charset="0"/>
              <a:buChar char="•"/>
            </a:pPr>
            <a:r>
              <a:rPr lang="en-US" sz="1600" b="1" dirty="0" smtClean="0">
                <a:latin typeface="Roboto Condensed"/>
                <a:cs typeface="Roboto Condensed" charset="0"/>
              </a:rPr>
              <a:t>24X7 </a:t>
            </a:r>
            <a:r>
              <a:rPr lang="en-US" sz="1600" b="1" dirty="0">
                <a:latin typeface="Roboto Condensed"/>
                <a:cs typeface="Roboto Condensed" charset="0"/>
              </a:rPr>
              <a:t>Armed </a:t>
            </a:r>
            <a:r>
              <a:rPr lang="en-US" sz="1600" b="1" dirty="0" smtClean="0">
                <a:latin typeface="Roboto Condensed"/>
                <a:cs typeface="Roboto Condensed" charset="0"/>
              </a:rPr>
              <a:t>security.</a:t>
            </a:r>
            <a:endParaRPr lang="en-US" sz="1600" dirty="0">
              <a:latin typeface="Roboto Condensed"/>
              <a:cs typeface="Roboto Condensed" charset="0"/>
            </a:endParaRPr>
          </a:p>
          <a:p>
            <a:pPr marL="285750" lvl="0" indent="-285750" algn="just">
              <a:buFont typeface="Arial" pitchFamily="34" charset="0"/>
              <a:buChar char="•"/>
            </a:pPr>
            <a:r>
              <a:rPr lang="en-US" sz="1600" b="1" dirty="0">
                <a:latin typeface="Roboto Condensed"/>
                <a:cs typeface="Roboto Condensed" charset="0"/>
              </a:rPr>
              <a:t>The opening &amp; closing of EVM warehouse ONLY in presence of Political party representatives- advance written intimation </a:t>
            </a:r>
            <a:r>
              <a:rPr lang="en-US" sz="1600" b="1" dirty="0" smtClean="0">
                <a:latin typeface="Roboto Condensed"/>
                <a:cs typeface="Roboto Condensed" charset="0"/>
              </a:rPr>
              <a:t>mandatory.</a:t>
            </a:r>
            <a:endParaRPr lang="en-US" sz="1600" dirty="0">
              <a:latin typeface="Roboto Condensed"/>
              <a:cs typeface="Roboto Condensed" charset="0"/>
            </a:endParaRPr>
          </a:p>
          <a:p>
            <a:pPr marL="285750" lvl="0" indent="-285750" algn="just">
              <a:buFont typeface="Arial" pitchFamily="34" charset="0"/>
              <a:buChar char="•"/>
            </a:pPr>
            <a:r>
              <a:rPr lang="en-US" sz="1600" dirty="0" smtClean="0">
                <a:latin typeface="Roboto Condensed"/>
                <a:cs typeface="Roboto Condensed" charset="0"/>
              </a:rPr>
              <a:t>Every EVM/VVPAT moved is managed </a:t>
            </a:r>
            <a:r>
              <a:rPr lang="en-US" sz="1600" dirty="0">
                <a:latin typeface="Roboto Condensed"/>
                <a:cs typeface="Roboto Condensed" charset="0"/>
              </a:rPr>
              <a:t>by ECI through </a:t>
            </a:r>
            <a:r>
              <a:rPr lang="en-US" sz="1600" dirty="0" smtClean="0">
                <a:latin typeface="Roboto Condensed"/>
                <a:cs typeface="Roboto Condensed" charset="0"/>
              </a:rPr>
              <a:t>EMS.</a:t>
            </a:r>
            <a:endParaRPr lang="en-US" sz="1600" dirty="0">
              <a:latin typeface="Roboto Condensed"/>
              <a:cs typeface="Roboto Condensed" charset="0"/>
            </a:endParaRPr>
          </a:p>
          <a:p>
            <a:pPr lvl="0" algn="just"/>
            <a:endParaRPr lang="en-US" sz="1600" dirty="0">
              <a:latin typeface="Roboto Condensed"/>
              <a:cs typeface="Roboto Condensed" charset="0"/>
            </a:endParaRPr>
          </a:p>
          <a:p>
            <a:pPr algn="just"/>
            <a:r>
              <a:rPr lang="en-IN" sz="1600" b="1" dirty="0">
                <a:solidFill>
                  <a:schemeClr val="tx1"/>
                </a:solidFill>
                <a:latin typeface="Roboto Condensed"/>
              </a:rPr>
              <a:t> </a:t>
            </a:r>
            <a:r>
              <a:rPr lang="en-IN" sz="1600" b="1" dirty="0" smtClean="0">
                <a:solidFill>
                  <a:schemeClr val="tx1"/>
                </a:solidFill>
                <a:latin typeface="Roboto Condensed"/>
              </a:rPr>
              <a:t> Post </a:t>
            </a:r>
            <a:r>
              <a:rPr lang="en-IN" sz="1600" b="1" dirty="0">
                <a:solidFill>
                  <a:schemeClr val="tx1"/>
                </a:solidFill>
                <a:latin typeface="Roboto Condensed"/>
              </a:rPr>
              <a:t>Polling: </a:t>
            </a:r>
          </a:p>
          <a:p>
            <a:pPr algn="just"/>
            <a:endParaRPr lang="en-IN" sz="1600" b="1" u="sng" dirty="0">
              <a:solidFill>
                <a:schemeClr val="tx1"/>
              </a:solidFill>
              <a:latin typeface="Roboto Condensed"/>
            </a:endParaRPr>
          </a:p>
          <a:p>
            <a:pPr marL="285750" lvl="1" indent="-285750" algn="just">
              <a:buFont typeface="Arial" panose="020B0604020202020204" pitchFamily="34" charset="0"/>
              <a:buChar char="•"/>
            </a:pPr>
            <a:r>
              <a:rPr lang="en-IN" sz="1600" dirty="0">
                <a:latin typeface="Roboto Condensed"/>
              </a:rPr>
              <a:t>Polled EVMs/VVPATs are stored in strong room having double lock </a:t>
            </a:r>
            <a:r>
              <a:rPr lang="en-IN" sz="1600" dirty="0" smtClean="0">
                <a:latin typeface="Roboto Condensed"/>
              </a:rPr>
              <a:t>system.</a:t>
            </a:r>
            <a:endParaRPr lang="en-IN" sz="1600" dirty="0">
              <a:latin typeface="Roboto Condensed"/>
            </a:endParaRPr>
          </a:p>
          <a:p>
            <a:pPr marL="285750" lvl="1" indent="-285750" algn="just">
              <a:buFont typeface="Arial" panose="020B0604020202020204" pitchFamily="34" charset="0"/>
              <a:buChar char="•"/>
            </a:pPr>
            <a:r>
              <a:rPr lang="en-IN" sz="1600" dirty="0">
                <a:latin typeface="Roboto Condensed"/>
              </a:rPr>
              <a:t>Candidates allowed to put their </a:t>
            </a:r>
            <a:r>
              <a:rPr lang="en-IN" sz="1600" b="1" dirty="0">
                <a:latin typeface="Roboto Condensed"/>
              </a:rPr>
              <a:t>own seals on </a:t>
            </a:r>
            <a:r>
              <a:rPr lang="en-IN" sz="1600" b="1" dirty="0" smtClean="0">
                <a:latin typeface="Roboto Condensed"/>
              </a:rPr>
              <a:t>locks.</a:t>
            </a:r>
            <a:endParaRPr lang="en-IN" sz="1600" b="1" dirty="0">
              <a:latin typeface="Roboto Condensed"/>
            </a:endParaRPr>
          </a:p>
          <a:p>
            <a:pPr lvl="0" algn="just"/>
            <a:endParaRPr lang="en-US" sz="1600" dirty="0">
              <a:latin typeface="Roboto Condensed"/>
              <a:cs typeface="Roboto Condensed" charset="0"/>
            </a:endParaRPr>
          </a:p>
          <a:p>
            <a:pPr marL="285750" lvl="0" indent="-285750" algn="just">
              <a:buFont typeface="Arial" pitchFamily="34" charset="0"/>
              <a:buChar char="•"/>
            </a:pPr>
            <a:endParaRPr lang="en-US" sz="1600" dirty="0">
              <a:solidFill>
                <a:schemeClr val="tx1"/>
              </a:solidFill>
              <a:latin typeface="Roboto Condensed"/>
              <a:cs typeface="Roboto Condensed" charset="0"/>
            </a:endParaRPr>
          </a:p>
        </p:txBody>
      </p:sp>
    </p:spTree>
    <p:extLst>
      <p:ext uri="{BB962C8B-B14F-4D97-AF65-F5344CB8AC3E}">
        <p14:creationId xmlns:p14="http://schemas.microsoft.com/office/powerpoint/2010/main" val="204877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10. STORAGE &amp; SECURITY </a:t>
            </a:r>
            <a:r>
              <a:rPr lang="en-IN" dirty="0" smtClean="0"/>
              <a:t>                 (2/3</a:t>
            </a:r>
            <a:r>
              <a:rPr lang="en-IN" dirty="0"/>
              <a:t>)</a:t>
            </a:r>
          </a:p>
        </p:txBody>
      </p:sp>
      <p:sp>
        <p:nvSpPr>
          <p:cNvPr id="3" name="Slide Number Placeholder 2"/>
          <p:cNvSpPr>
            <a:spLocks noGrp="1"/>
          </p:cNvSpPr>
          <p:nvPr>
            <p:ph type="sldNum" idx="12"/>
          </p:nvPr>
        </p:nvSpPr>
        <p:spPr>
          <a:xfrm>
            <a:off x="8763000" y="4629150"/>
            <a:ext cx="381000" cy="322950"/>
          </a:xfrm>
        </p:spPr>
        <p:txBody>
          <a:bodyPr/>
          <a:lstStyle/>
          <a:p>
            <a:pPr lvl="0">
              <a:spcBef>
                <a:spcPts val="0"/>
              </a:spcBef>
              <a:buNone/>
            </a:pPr>
            <a:fld id="{00000000-1234-1234-1234-123412341234}" type="slidenum">
              <a:rPr lang="en" smtClean="0"/>
              <a:pPr lvl="0">
                <a:spcBef>
                  <a:spcPts val="0"/>
                </a:spcBef>
                <a:buNone/>
              </a:pPr>
              <a:t>28</a:t>
            </a:fld>
            <a:endParaRPr lang="en"/>
          </a:p>
        </p:txBody>
      </p:sp>
      <p:sp>
        <p:nvSpPr>
          <p:cNvPr id="4" name="Rectangle 3"/>
          <p:cNvSpPr/>
          <p:nvPr/>
        </p:nvSpPr>
        <p:spPr>
          <a:xfrm>
            <a:off x="457200" y="1504950"/>
            <a:ext cx="8001000" cy="3385542"/>
          </a:xfrm>
          <a:prstGeom prst="rect">
            <a:avLst/>
          </a:prstGeom>
        </p:spPr>
        <p:txBody>
          <a:bodyPr wrap="square">
            <a:spAutoFit/>
          </a:bodyPr>
          <a:lstStyle/>
          <a:p>
            <a:pPr lvl="1" algn="just"/>
            <a:r>
              <a:rPr lang="en-IN" sz="1800" b="1" dirty="0" smtClean="0">
                <a:latin typeface="Roboto Condensed"/>
              </a:rPr>
              <a:t>Various layers </a:t>
            </a:r>
            <a:r>
              <a:rPr lang="en-IN" sz="1800" b="1" dirty="0">
                <a:latin typeface="Roboto Condensed"/>
              </a:rPr>
              <a:t>of security of polled </a:t>
            </a:r>
            <a:r>
              <a:rPr lang="en-IN" sz="1800" b="1" dirty="0" smtClean="0">
                <a:latin typeface="Roboto Condensed"/>
              </a:rPr>
              <a:t>EVMs/VVPATs</a:t>
            </a:r>
          </a:p>
          <a:p>
            <a:pPr lvl="1" algn="just"/>
            <a:endParaRPr lang="en-IN" sz="1800" b="1" dirty="0">
              <a:latin typeface="Roboto Condensed"/>
            </a:endParaRPr>
          </a:p>
          <a:p>
            <a:pPr marL="342900" lvl="1" indent="-342900" algn="just">
              <a:buFont typeface="+mj-lt"/>
              <a:buAutoNum type="arabicPeriod"/>
            </a:pPr>
            <a:r>
              <a:rPr lang="en-IN" sz="1600" b="1" dirty="0" smtClean="0">
                <a:latin typeface="Roboto Condensed"/>
              </a:rPr>
              <a:t>Unique </a:t>
            </a:r>
            <a:r>
              <a:rPr lang="en-IN" sz="1600" b="1" dirty="0">
                <a:latin typeface="Roboto Condensed"/>
              </a:rPr>
              <a:t>ID of BUs, </a:t>
            </a:r>
            <a:r>
              <a:rPr lang="en-IN" sz="1600" b="1" dirty="0" smtClean="0">
                <a:latin typeface="Roboto Condensed"/>
              </a:rPr>
              <a:t>CUs </a:t>
            </a:r>
            <a:r>
              <a:rPr lang="en-IN" sz="1600" b="1" dirty="0">
                <a:latin typeface="Roboto Condensed"/>
              </a:rPr>
              <a:t>&amp; VVPATs </a:t>
            </a:r>
            <a:r>
              <a:rPr lang="en-IN" sz="1600" dirty="0">
                <a:latin typeface="Roboto Condensed"/>
              </a:rPr>
              <a:t>shared with political </a:t>
            </a:r>
            <a:r>
              <a:rPr lang="en-IN" sz="1600" dirty="0" smtClean="0">
                <a:latin typeface="Roboto Condensed"/>
              </a:rPr>
              <a:t>parties/candidates.</a:t>
            </a:r>
          </a:p>
          <a:p>
            <a:pPr marL="342900" lvl="1" indent="-342900" algn="just">
              <a:buFont typeface="+mj-lt"/>
              <a:buAutoNum type="arabicPeriod"/>
            </a:pPr>
            <a:endParaRPr lang="en-IN" sz="1600" b="1" dirty="0">
              <a:latin typeface="Roboto Condensed"/>
            </a:endParaRPr>
          </a:p>
          <a:p>
            <a:pPr marL="342900" lvl="1" indent="-342900" algn="just">
              <a:buFont typeface="+mj-lt"/>
              <a:buAutoNum type="arabicPeriod"/>
            </a:pPr>
            <a:r>
              <a:rPr lang="en-IN" sz="1600" b="1" dirty="0" smtClean="0">
                <a:latin typeface="Roboto Condensed"/>
              </a:rPr>
              <a:t>Sealing </a:t>
            </a:r>
            <a:r>
              <a:rPr lang="en-IN" sz="1600" b="1" dirty="0">
                <a:latin typeface="Roboto Condensed"/>
              </a:rPr>
              <a:t>of CU and BU with Pink Paper Seals </a:t>
            </a:r>
            <a:r>
              <a:rPr lang="en-IN" sz="1600" dirty="0">
                <a:latin typeface="Roboto Condensed"/>
              </a:rPr>
              <a:t>at FLC and commissioning respectively on which political parties and candidates put their </a:t>
            </a:r>
            <a:r>
              <a:rPr lang="en-IN" sz="1600" dirty="0" smtClean="0">
                <a:latin typeface="Roboto Condensed"/>
              </a:rPr>
              <a:t>signatures.</a:t>
            </a:r>
          </a:p>
          <a:p>
            <a:pPr marL="342900" lvl="1" indent="-342900" algn="just">
              <a:buFont typeface="+mj-lt"/>
              <a:buAutoNum type="arabicPeriod"/>
            </a:pPr>
            <a:endParaRPr lang="en-IN" sz="1600" b="1" dirty="0" smtClean="0">
              <a:latin typeface="Roboto Condensed"/>
            </a:endParaRPr>
          </a:p>
          <a:p>
            <a:pPr marL="342900" lvl="1" indent="-342900" algn="just">
              <a:buFont typeface="+mj-lt"/>
              <a:buAutoNum type="arabicPeriod"/>
            </a:pPr>
            <a:r>
              <a:rPr lang="en-IN" sz="1600" b="1" dirty="0" smtClean="0">
                <a:latin typeface="Roboto Condensed"/>
              </a:rPr>
              <a:t>Sealing </a:t>
            </a:r>
            <a:r>
              <a:rPr lang="en-IN" sz="1600" b="1" dirty="0">
                <a:latin typeface="Roboto Condensed"/>
              </a:rPr>
              <a:t>of EVMs/VVPATs </a:t>
            </a:r>
            <a:r>
              <a:rPr lang="en-IN" sz="1600" dirty="0">
                <a:latin typeface="Roboto Condensed"/>
              </a:rPr>
              <a:t>before starting actual poll on which polling agents also put their </a:t>
            </a:r>
            <a:r>
              <a:rPr lang="en-IN" sz="1600" dirty="0" smtClean="0">
                <a:latin typeface="Roboto Condensed"/>
              </a:rPr>
              <a:t>signatures.</a:t>
            </a:r>
          </a:p>
          <a:p>
            <a:pPr marL="342900" lvl="1" indent="-342900" algn="just">
              <a:buFont typeface="+mj-lt"/>
              <a:buAutoNum type="arabicPeriod"/>
            </a:pPr>
            <a:endParaRPr lang="en-IN" sz="1600" b="1" dirty="0" smtClean="0">
              <a:latin typeface="Roboto Condensed"/>
            </a:endParaRPr>
          </a:p>
          <a:p>
            <a:pPr marL="342900" lvl="1" indent="-342900" algn="just">
              <a:buFont typeface="+mj-lt"/>
              <a:buAutoNum type="arabicPeriod"/>
            </a:pPr>
            <a:r>
              <a:rPr lang="en-IN" sz="1600" b="1" dirty="0" smtClean="0">
                <a:latin typeface="Roboto Condensed"/>
              </a:rPr>
              <a:t>Seals </a:t>
            </a:r>
            <a:r>
              <a:rPr lang="en-IN" sz="1600" b="1" dirty="0">
                <a:latin typeface="Roboto Condensed"/>
              </a:rPr>
              <a:t>on carrying cases </a:t>
            </a:r>
            <a:r>
              <a:rPr lang="en-IN" sz="1600" dirty="0">
                <a:latin typeface="Roboto Condensed"/>
              </a:rPr>
              <a:t>of EVMs/VVPATs after closing of poll on which polling agents also put their </a:t>
            </a:r>
            <a:r>
              <a:rPr lang="en-IN" sz="1600" dirty="0" smtClean="0">
                <a:latin typeface="Roboto Condensed"/>
              </a:rPr>
              <a:t>signatures.</a:t>
            </a:r>
            <a:endParaRPr lang="en-IN" sz="1600" dirty="0">
              <a:latin typeface="Roboto Condensed"/>
            </a:endParaRPr>
          </a:p>
          <a:p>
            <a:pPr marL="342900" lvl="1" indent="-342900" algn="just">
              <a:buFont typeface="+mj-lt"/>
              <a:buAutoNum type="arabicPeriod"/>
            </a:pPr>
            <a:endParaRPr lang="en-US" sz="1800" dirty="0">
              <a:latin typeface="Roboto Condensed"/>
              <a:cs typeface="Roboto Condensed" charset="0"/>
            </a:endParaRPr>
          </a:p>
        </p:txBody>
      </p:sp>
    </p:spTree>
    <p:extLst>
      <p:ext uri="{BB962C8B-B14F-4D97-AF65-F5344CB8AC3E}">
        <p14:creationId xmlns:p14="http://schemas.microsoft.com/office/powerpoint/2010/main" val="2937493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10. STORAGE &amp; SECURITY  </a:t>
            </a:r>
            <a:r>
              <a:rPr lang="en-IN" dirty="0" smtClean="0"/>
              <a:t>                (3/3</a:t>
            </a:r>
            <a:r>
              <a:rPr lang="en-IN" dirty="0"/>
              <a: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29</a:t>
            </a:fld>
            <a:endParaRPr lang="en"/>
          </a:p>
        </p:txBody>
      </p:sp>
      <p:sp>
        <p:nvSpPr>
          <p:cNvPr id="5" name="Rectangle 4"/>
          <p:cNvSpPr/>
          <p:nvPr/>
        </p:nvSpPr>
        <p:spPr>
          <a:xfrm>
            <a:off x="609600" y="1428750"/>
            <a:ext cx="7391400" cy="3046988"/>
          </a:xfrm>
          <a:prstGeom prst="rect">
            <a:avLst/>
          </a:prstGeom>
        </p:spPr>
        <p:txBody>
          <a:bodyPr wrap="square">
            <a:spAutoFit/>
          </a:bodyPr>
          <a:lstStyle/>
          <a:p>
            <a:pPr marL="342900" lvl="1" indent="-342900" algn="just">
              <a:buFont typeface="+mj-lt"/>
              <a:buAutoNum type="arabicPeriod"/>
            </a:pPr>
            <a:endParaRPr lang="en-IN" sz="1600" dirty="0">
              <a:latin typeface="Roboto Condensed"/>
            </a:endParaRPr>
          </a:p>
          <a:p>
            <a:pPr marL="342900" lvl="1" indent="-342900" algn="just">
              <a:buFont typeface="+mj-lt"/>
              <a:buAutoNum type="arabicPeriod" startAt="5"/>
            </a:pPr>
            <a:r>
              <a:rPr lang="en-IN" sz="1600" b="1" dirty="0" smtClean="0">
                <a:latin typeface="Roboto Condensed"/>
              </a:rPr>
              <a:t>Double </a:t>
            </a:r>
            <a:r>
              <a:rPr lang="en-IN" sz="1600" b="1" dirty="0">
                <a:latin typeface="Roboto Condensed"/>
              </a:rPr>
              <a:t>lock system </a:t>
            </a:r>
            <a:r>
              <a:rPr lang="en-IN" sz="1600" dirty="0">
                <a:latin typeface="Roboto Condensed"/>
              </a:rPr>
              <a:t>at the door of strong room on which candidates also put their own </a:t>
            </a:r>
            <a:r>
              <a:rPr lang="en-IN" sz="1600" dirty="0" smtClean="0">
                <a:latin typeface="Roboto Condensed"/>
              </a:rPr>
              <a:t>seals.</a:t>
            </a:r>
          </a:p>
          <a:p>
            <a:pPr marL="342900" lvl="1" indent="-342900" algn="just">
              <a:buFont typeface="+mj-lt"/>
              <a:buAutoNum type="arabicPeriod" startAt="5"/>
            </a:pPr>
            <a:endParaRPr lang="en-IN" sz="1600" dirty="0" smtClean="0">
              <a:latin typeface="Roboto Condensed"/>
            </a:endParaRPr>
          </a:p>
          <a:p>
            <a:pPr marL="342900" lvl="1" indent="-342900" algn="just">
              <a:buFont typeface="+mj-lt"/>
              <a:buAutoNum type="arabicPeriod" startAt="5"/>
            </a:pPr>
            <a:r>
              <a:rPr lang="en-IN" sz="1600" b="1" dirty="0" smtClean="0">
                <a:latin typeface="Roboto Condensed"/>
              </a:rPr>
              <a:t>CCTV </a:t>
            </a:r>
            <a:r>
              <a:rPr lang="en-IN" sz="1600" b="1" dirty="0">
                <a:latin typeface="Roboto Condensed"/>
              </a:rPr>
              <a:t>f</a:t>
            </a:r>
            <a:r>
              <a:rPr lang="en-IN" sz="1600" dirty="0">
                <a:latin typeface="Roboto Condensed"/>
              </a:rPr>
              <a:t>eed to Candidates Camping Area to monitor strong </a:t>
            </a:r>
            <a:r>
              <a:rPr lang="en-IN" sz="1600" dirty="0" smtClean="0">
                <a:latin typeface="Roboto Condensed"/>
              </a:rPr>
              <a:t>room.</a:t>
            </a:r>
          </a:p>
          <a:p>
            <a:pPr marL="342900" lvl="1" indent="-342900" algn="just">
              <a:buFont typeface="+mj-lt"/>
              <a:buAutoNum type="arabicPeriod" startAt="5"/>
            </a:pPr>
            <a:endParaRPr lang="en-IN" sz="1600" dirty="0">
              <a:latin typeface="Roboto Condensed"/>
            </a:endParaRPr>
          </a:p>
          <a:p>
            <a:pPr marL="342900" lvl="1" indent="-342900" algn="just">
              <a:buFont typeface="+mj-lt"/>
              <a:buAutoNum type="arabicPeriod" startAt="5"/>
            </a:pPr>
            <a:r>
              <a:rPr lang="en-IN" sz="1600" b="1" dirty="0" smtClean="0">
                <a:latin typeface="Roboto Condensed"/>
              </a:rPr>
              <a:t>Two </a:t>
            </a:r>
            <a:r>
              <a:rPr lang="en-IN" sz="1600" b="1" dirty="0">
                <a:latin typeface="Roboto Condensed"/>
              </a:rPr>
              <a:t>Cordoned </a:t>
            </a:r>
            <a:r>
              <a:rPr lang="en-IN" sz="1600" dirty="0">
                <a:latin typeface="Roboto Condensed"/>
              </a:rPr>
              <a:t>round-the-clock security (Inner perimeter manned by </a:t>
            </a:r>
            <a:r>
              <a:rPr lang="en-IN" sz="1600" dirty="0" smtClean="0">
                <a:latin typeface="Roboto Condensed"/>
              </a:rPr>
              <a:t>CAPF </a:t>
            </a:r>
            <a:r>
              <a:rPr lang="en-IN" sz="1600" dirty="0">
                <a:latin typeface="Roboto Condensed"/>
              </a:rPr>
              <a:t>and Outer perimeter by State Armed </a:t>
            </a:r>
            <a:r>
              <a:rPr lang="en-IN" sz="1600" dirty="0" smtClean="0">
                <a:latin typeface="Roboto Condensed"/>
              </a:rPr>
              <a:t>Police.</a:t>
            </a:r>
          </a:p>
          <a:p>
            <a:pPr marL="342900" lvl="1" indent="-342900" algn="just">
              <a:buFont typeface="+mj-lt"/>
              <a:buAutoNum type="arabicPeriod" startAt="5"/>
            </a:pPr>
            <a:endParaRPr lang="en-IN" sz="1600" dirty="0">
              <a:latin typeface="Roboto Condensed"/>
            </a:endParaRPr>
          </a:p>
          <a:p>
            <a:pPr marL="342900" lvl="1" indent="-342900" algn="just">
              <a:buFont typeface="+mj-lt"/>
              <a:buAutoNum type="arabicPeriod" startAt="5"/>
            </a:pPr>
            <a:r>
              <a:rPr lang="en-IN" sz="1600" b="1" dirty="0" smtClean="0">
                <a:latin typeface="Roboto Condensed"/>
              </a:rPr>
              <a:t>Log-book </a:t>
            </a:r>
            <a:r>
              <a:rPr lang="en-IN" sz="1600" b="1" dirty="0">
                <a:latin typeface="Roboto Condensed"/>
              </a:rPr>
              <a:t>and videography </a:t>
            </a:r>
            <a:r>
              <a:rPr lang="en-IN" sz="1600" dirty="0">
                <a:latin typeface="Roboto Condensed"/>
              </a:rPr>
              <a:t>of officers inspecting the two cordons </a:t>
            </a:r>
            <a:r>
              <a:rPr lang="en-IN" sz="1600" dirty="0" smtClean="0">
                <a:latin typeface="Roboto Condensed"/>
              </a:rPr>
              <a:t>daily.</a:t>
            </a:r>
          </a:p>
          <a:p>
            <a:pPr lvl="1" algn="just"/>
            <a:endParaRPr lang="en-IN" sz="1600" dirty="0">
              <a:latin typeface="Roboto Condensed"/>
            </a:endParaRPr>
          </a:p>
          <a:p>
            <a:pPr marL="342900" lvl="1" indent="-342900" algn="just">
              <a:buFont typeface="+mj-lt"/>
              <a:buAutoNum type="arabicPeriod" startAt="5"/>
            </a:pPr>
            <a:r>
              <a:rPr lang="en-IN" sz="1600" b="1" dirty="0" smtClean="0">
                <a:latin typeface="Roboto Condensed"/>
              </a:rPr>
              <a:t>24/7 </a:t>
            </a:r>
            <a:r>
              <a:rPr lang="en-IN" sz="1600" b="1" dirty="0">
                <a:latin typeface="Roboto Condensed"/>
              </a:rPr>
              <a:t>security arrangement </a:t>
            </a:r>
            <a:r>
              <a:rPr lang="en-IN" sz="1600" dirty="0">
                <a:latin typeface="Roboto Condensed"/>
              </a:rPr>
              <a:t>for unused EVMs </a:t>
            </a:r>
            <a:r>
              <a:rPr lang="en-IN" sz="1600" dirty="0" smtClean="0">
                <a:latin typeface="Roboto Condensed"/>
              </a:rPr>
              <a:t>also.</a:t>
            </a:r>
            <a:endParaRPr lang="en-IN" sz="1600" dirty="0">
              <a:latin typeface="Roboto Condensed"/>
            </a:endParaRPr>
          </a:p>
        </p:txBody>
      </p:sp>
    </p:spTree>
    <p:extLst>
      <p:ext uri="{BB962C8B-B14F-4D97-AF65-F5344CB8AC3E}">
        <p14:creationId xmlns:p14="http://schemas.microsoft.com/office/powerpoint/2010/main" val="98025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 dirty="0"/>
              <a:t>HISTORY OF EVM</a:t>
            </a:r>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en-IN" b="1" dirty="0" smtClean="0"/>
              <a:t>Four Decades and more </a:t>
            </a:r>
            <a:endParaRPr lang="en" b="1"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65296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11. COUNTING DAY PROTOCOL</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30</a:t>
            </a:fld>
            <a:endParaRPr lang="en"/>
          </a:p>
        </p:txBody>
      </p:sp>
      <p:pic>
        <p:nvPicPr>
          <p:cNvPr id="14338" name="Picture 2" descr="Image result for vote c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067694"/>
            <a:ext cx="1440160" cy="1509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664677"/>
            <a:ext cx="6768752" cy="3323987"/>
          </a:xfrm>
          <a:prstGeom prst="rect">
            <a:avLst/>
          </a:prstGeom>
          <a:noFill/>
        </p:spPr>
        <p:txBody>
          <a:bodyPr wrap="square" rtlCol="0">
            <a:spAutoFit/>
          </a:bodyPr>
          <a:lstStyle/>
          <a:p>
            <a:pPr marL="342900" lvl="0" indent="-342900" algn="just">
              <a:buFont typeface="Arial" panose="020B0604020202020204" pitchFamily="34" charset="0"/>
              <a:buChar char="•"/>
            </a:pPr>
            <a:r>
              <a:rPr lang="en-GB" sz="1600" dirty="0">
                <a:solidFill>
                  <a:schemeClr val="tx1"/>
                </a:solidFill>
                <a:latin typeface="Roboto Condensed" charset="0"/>
                <a:ea typeface="Roboto Condensed" charset="0"/>
              </a:rPr>
              <a:t>On the day of counting, strong room opened in the presence of Candidates, RO and Observer under </a:t>
            </a:r>
            <a:r>
              <a:rPr lang="en-GB" sz="1600" dirty="0" smtClean="0">
                <a:solidFill>
                  <a:schemeClr val="tx1"/>
                </a:solidFill>
                <a:latin typeface="Roboto Condensed" charset="0"/>
                <a:ea typeface="Roboto Condensed" charset="0"/>
              </a:rPr>
              <a:t>videography.</a:t>
            </a:r>
            <a:endParaRPr lang="en-GB" sz="1600" dirty="0">
              <a:solidFill>
                <a:schemeClr val="tx1"/>
              </a:solidFill>
              <a:latin typeface="Roboto Condensed" charset="0"/>
              <a:ea typeface="Roboto Condensed" charset="0"/>
            </a:endParaRPr>
          </a:p>
          <a:p>
            <a:pPr marL="342900" lvl="0" indent="-342900" algn="just">
              <a:buFont typeface="Arial" panose="020B0604020202020204" pitchFamily="34" charset="0"/>
              <a:buChar char="•"/>
            </a:pPr>
            <a:endParaRPr lang="en-IN" sz="1600" b="1" u="sng" dirty="0">
              <a:solidFill>
                <a:schemeClr val="tx1"/>
              </a:solidFill>
              <a:latin typeface="Roboto Condensed" charset="0"/>
              <a:ea typeface="Roboto Condensed" charset="0"/>
            </a:endParaRPr>
          </a:p>
          <a:p>
            <a:pPr marL="342900" lvl="0" indent="-342900" algn="just">
              <a:buFont typeface="Arial" panose="020B0604020202020204" pitchFamily="34" charset="0"/>
              <a:buChar char="•"/>
            </a:pPr>
            <a:r>
              <a:rPr lang="en-IN" sz="1600" dirty="0">
                <a:solidFill>
                  <a:schemeClr val="tx1"/>
                </a:solidFill>
                <a:latin typeface="Roboto Condensed" charset="0"/>
                <a:ea typeface="Roboto Condensed" charset="0"/>
              </a:rPr>
              <a:t>Round-wise </a:t>
            </a:r>
            <a:r>
              <a:rPr lang="en-US" sz="1600" dirty="0">
                <a:solidFill>
                  <a:schemeClr val="tx1"/>
                </a:solidFill>
                <a:latin typeface="Roboto Condensed" charset="0"/>
                <a:ea typeface="Roboto Condensed" charset="0"/>
              </a:rPr>
              <a:t>CUs are brought to the counting tables from Strongrooms </a:t>
            </a:r>
            <a:r>
              <a:rPr lang="en-US" sz="1600" b="1" dirty="0">
                <a:solidFill>
                  <a:schemeClr val="tx1"/>
                </a:solidFill>
                <a:latin typeface="Roboto Condensed" charset="0"/>
                <a:ea typeface="Roboto Condensed" charset="0"/>
              </a:rPr>
              <a:t>under CONTINUOUS CCTV </a:t>
            </a:r>
            <a:r>
              <a:rPr lang="en-US" sz="1600" b="1" dirty="0" smtClean="0">
                <a:solidFill>
                  <a:schemeClr val="tx1"/>
                </a:solidFill>
                <a:latin typeface="Roboto Condensed" charset="0"/>
                <a:ea typeface="Roboto Condensed" charset="0"/>
              </a:rPr>
              <a:t>Coverage.</a:t>
            </a:r>
            <a:endParaRPr lang="en-US" sz="1600" b="1" dirty="0">
              <a:solidFill>
                <a:schemeClr val="tx1"/>
              </a:solidFill>
              <a:latin typeface="Roboto Condensed" charset="0"/>
              <a:ea typeface="Roboto Condensed" charset="0"/>
            </a:endParaRPr>
          </a:p>
          <a:p>
            <a:pPr marL="342900" lvl="0" indent="-342900" algn="just">
              <a:buFont typeface="Arial" panose="020B0604020202020204" pitchFamily="34" charset="0"/>
              <a:buChar char="•"/>
            </a:pPr>
            <a:endParaRPr lang="en-IN" sz="1600" b="1" u="sng" dirty="0">
              <a:solidFill>
                <a:schemeClr val="tx1"/>
              </a:solidFill>
              <a:latin typeface="Roboto Condensed" charset="0"/>
              <a:ea typeface="Roboto Condensed" charset="0"/>
            </a:endParaRPr>
          </a:p>
          <a:p>
            <a:pPr marL="342900" lvl="0" indent="-342900" algn="just">
              <a:buFont typeface="Arial" panose="020B0604020202020204" pitchFamily="34" charset="0"/>
              <a:buChar char="•"/>
            </a:pPr>
            <a:r>
              <a:rPr lang="en-US" sz="1600" dirty="0">
                <a:solidFill>
                  <a:schemeClr val="tx1"/>
                </a:solidFill>
                <a:latin typeface="Roboto Condensed" charset="0"/>
                <a:ea typeface="Roboto Condensed" charset="0"/>
              </a:rPr>
              <a:t>Unique ID number of the CU &amp; the signed seals are verified and shown to the polling </a:t>
            </a:r>
            <a:r>
              <a:rPr lang="en-US" sz="1600" dirty="0" smtClean="0">
                <a:solidFill>
                  <a:schemeClr val="tx1"/>
                </a:solidFill>
                <a:latin typeface="Roboto Condensed" charset="0"/>
                <a:ea typeface="Roboto Condensed" charset="0"/>
              </a:rPr>
              <a:t>agents.</a:t>
            </a:r>
            <a:endParaRPr lang="en-US" sz="1600" dirty="0">
              <a:solidFill>
                <a:schemeClr val="tx1"/>
              </a:solidFill>
              <a:latin typeface="Roboto Condensed" charset="0"/>
              <a:ea typeface="Roboto Condensed" charset="0"/>
            </a:endParaRPr>
          </a:p>
          <a:p>
            <a:pPr marL="342900" lvl="0" indent="-342900" algn="just">
              <a:buFont typeface="Arial" panose="020B0604020202020204" pitchFamily="34" charset="0"/>
              <a:buChar char="•"/>
            </a:pPr>
            <a:endParaRPr lang="en-US" sz="1600" dirty="0">
              <a:solidFill>
                <a:schemeClr val="tx1"/>
              </a:solidFill>
              <a:latin typeface="Roboto Condensed" charset="0"/>
              <a:ea typeface="Roboto Condensed" charset="0"/>
            </a:endParaRPr>
          </a:p>
          <a:p>
            <a:pPr marL="342900" lvl="0" indent="-342900" algn="just">
              <a:buFont typeface="Arial" panose="020B0604020202020204" pitchFamily="34" charset="0"/>
              <a:buChar char="•"/>
            </a:pPr>
            <a:r>
              <a:rPr lang="en-GB" sz="1600" dirty="0">
                <a:solidFill>
                  <a:schemeClr val="tx1"/>
                </a:solidFill>
                <a:latin typeface="Roboto Condensed" charset="0"/>
                <a:ea typeface="Roboto Condensed" charset="0"/>
              </a:rPr>
              <a:t>EVMs &amp; VVPATs are stored back in Strong Room in the presence of candidates/their representatives till the completion of the Election Petition </a:t>
            </a:r>
            <a:r>
              <a:rPr lang="en-GB" sz="1600" dirty="0" smtClean="0">
                <a:solidFill>
                  <a:schemeClr val="tx1"/>
                </a:solidFill>
                <a:latin typeface="Roboto Condensed" charset="0"/>
                <a:ea typeface="Roboto Condensed" charset="0"/>
              </a:rPr>
              <a:t>period.</a:t>
            </a:r>
            <a:endParaRPr lang="en-GB" sz="1600" dirty="0">
              <a:solidFill>
                <a:schemeClr val="tx1"/>
              </a:solidFill>
              <a:latin typeface="Roboto Condensed" charset="0"/>
              <a:ea typeface="Roboto Condensed" charset="0"/>
            </a:endParaRPr>
          </a:p>
          <a:p>
            <a:endParaRPr lang="en-IN" sz="1800" dirty="0">
              <a:solidFill>
                <a:schemeClr val="tx1"/>
              </a:solidFill>
              <a:latin typeface="Roboto Condensed" charset="0"/>
              <a:ea typeface="Roboto Condensed" charset="0"/>
            </a:endParaRPr>
          </a:p>
        </p:txBody>
      </p:sp>
    </p:spTree>
    <p:extLst>
      <p:ext uri="{BB962C8B-B14F-4D97-AF65-F5344CB8AC3E}">
        <p14:creationId xmlns:p14="http://schemas.microsoft.com/office/powerpoint/2010/main" val="336787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 dirty="0"/>
              <a:t>ELECTION PETITION PERIOD</a:t>
            </a:r>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en-IN" dirty="0"/>
              <a:t>REGISTERING COMPLAINT </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31</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3105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ELECTION PETITION PERIOD</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32</a:t>
            </a:fld>
            <a:endParaRPr lang="en"/>
          </a:p>
        </p:txBody>
      </p:sp>
      <p:sp>
        <p:nvSpPr>
          <p:cNvPr id="4" name="Rectangle 3"/>
          <p:cNvSpPr/>
          <p:nvPr/>
        </p:nvSpPr>
        <p:spPr>
          <a:xfrm>
            <a:off x="228600" y="1733550"/>
            <a:ext cx="7239000" cy="3785652"/>
          </a:xfrm>
          <a:prstGeom prst="rect">
            <a:avLst/>
          </a:prstGeom>
        </p:spPr>
        <p:txBody>
          <a:bodyPr wrap="square">
            <a:spAutoFit/>
          </a:bodyPr>
          <a:lstStyle/>
          <a:p>
            <a:pPr marL="285750" lvl="0" indent="-285750" algn="just">
              <a:buFont typeface="Arial" pitchFamily="34" charset="0"/>
              <a:buChar char="•"/>
            </a:pPr>
            <a:r>
              <a:rPr lang="en-US" sz="1600" dirty="0">
                <a:latin typeface="Roboto Condensed"/>
              </a:rPr>
              <a:t>Election Petitions can be filed within 45 days of result </a:t>
            </a:r>
            <a:r>
              <a:rPr lang="en-US" sz="1600" dirty="0" smtClean="0">
                <a:latin typeface="Roboto Condensed"/>
              </a:rPr>
              <a:t>declaration.</a:t>
            </a:r>
          </a:p>
          <a:p>
            <a:pPr marL="285750" lvl="0" indent="-285750" algn="just">
              <a:buFont typeface="Arial" pitchFamily="34" charset="0"/>
              <a:buChar char="•"/>
            </a:pPr>
            <a:endParaRPr lang="en-US" sz="1600" dirty="0" smtClean="0">
              <a:latin typeface="Roboto Condensed"/>
            </a:endParaRPr>
          </a:p>
          <a:p>
            <a:pPr marL="285750" indent="-285750" algn="just">
              <a:buFont typeface="Arial" pitchFamily="34" charset="0"/>
              <a:buChar char="•"/>
            </a:pPr>
            <a:r>
              <a:rPr lang="en-US" sz="1600" dirty="0">
                <a:latin typeface="Roboto Condensed"/>
              </a:rPr>
              <a:t>EVMs (BU+CU) &amp; VVPATs remain under sealed conditions till EP position is </a:t>
            </a:r>
            <a:r>
              <a:rPr lang="en-US" sz="1600" dirty="0" smtClean="0">
                <a:latin typeface="Roboto Condensed"/>
              </a:rPr>
              <a:t>ascertained.</a:t>
            </a:r>
            <a:endParaRPr lang="en-US" sz="1600" dirty="0">
              <a:latin typeface="Roboto Condensed"/>
            </a:endParaRPr>
          </a:p>
          <a:p>
            <a:pPr marL="285750" indent="-285750" algn="just">
              <a:buFont typeface="Arial" pitchFamily="34" charset="0"/>
              <a:buChar char="•"/>
            </a:pPr>
            <a:endParaRPr lang="en-US" sz="1600" dirty="0" smtClean="0">
              <a:latin typeface="Roboto Condensed"/>
            </a:endParaRPr>
          </a:p>
          <a:p>
            <a:pPr marL="285750" lvl="0" indent="-285750" algn="just">
              <a:buFont typeface="Arial" pitchFamily="34" charset="0"/>
              <a:buChar char="•"/>
            </a:pPr>
            <a:r>
              <a:rPr lang="en-US" sz="1600" dirty="0">
                <a:latin typeface="Roboto Condensed"/>
              </a:rPr>
              <a:t>EVMs and VVPATs under EP, are kept under safe custody of DEO (Strong Room) till final disposal of EP. </a:t>
            </a:r>
            <a:endParaRPr lang="en-US" sz="1600" dirty="0" smtClean="0">
              <a:latin typeface="Roboto Condensed"/>
            </a:endParaRPr>
          </a:p>
          <a:p>
            <a:pPr lvl="0" algn="just"/>
            <a:endParaRPr lang="en-US" sz="1600" dirty="0">
              <a:latin typeface="Roboto Condensed"/>
            </a:endParaRPr>
          </a:p>
          <a:p>
            <a:pPr marL="285750" lvl="0" indent="-285750" algn="just">
              <a:buFont typeface="Arial" pitchFamily="34" charset="0"/>
              <a:buChar char="•"/>
            </a:pPr>
            <a:r>
              <a:rPr lang="en-US" sz="1600" dirty="0" smtClean="0">
                <a:latin typeface="Roboto Condensed"/>
              </a:rPr>
              <a:t>Print </a:t>
            </a:r>
            <a:r>
              <a:rPr lang="en-US" sz="1600" dirty="0">
                <a:latin typeface="Roboto Condensed"/>
              </a:rPr>
              <a:t>on VVPAT Slips remains for 5 </a:t>
            </a:r>
            <a:r>
              <a:rPr lang="en-US" sz="1600" dirty="0" smtClean="0">
                <a:latin typeface="Roboto Condensed"/>
              </a:rPr>
              <a:t>years.</a:t>
            </a:r>
            <a:endParaRPr lang="en-US" sz="1600" dirty="0">
              <a:latin typeface="Roboto Condensed"/>
            </a:endParaRPr>
          </a:p>
          <a:p>
            <a:pPr marL="285750" lvl="0" indent="-285750" algn="just">
              <a:buFont typeface="Arial" pitchFamily="34" charset="0"/>
              <a:buChar char="•"/>
            </a:pPr>
            <a:endParaRPr lang="en-US" sz="1600" dirty="0" smtClean="0">
              <a:latin typeface="Roboto Condensed"/>
            </a:endParaRPr>
          </a:p>
          <a:p>
            <a:pPr marL="285750" indent="-285750" algn="just">
              <a:buFont typeface="Arial" pitchFamily="34" charset="0"/>
              <a:buChar char="•"/>
            </a:pPr>
            <a:r>
              <a:rPr lang="en-US" sz="1600" dirty="0">
                <a:latin typeface="Roboto Condensed"/>
              </a:rPr>
              <a:t>Remaining EVMs and VVPATs not in EP are now free for re-use.</a:t>
            </a:r>
            <a:endParaRPr lang="en-IN" sz="1600" dirty="0">
              <a:latin typeface="Roboto Condensed"/>
            </a:endParaRPr>
          </a:p>
          <a:p>
            <a:pPr marL="285750" lvl="0" indent="-285750" algn="just">
              <a:buFont typeface="Arial" pitchFamily="34" charset="0"/>
              <a:buChar char="•"/>
            </a:pPr>
            <a:endParaRPr lang="en-IN" sz="1600" dirty="0">
              <a:latin typeface="Roboto Condensed"/>
            </a:endParaRPr>
          </a:p>
          <a:p>
            <a:pPr marL="285750" indent="-285750" algn="just">
              <a:buFont typeface="Arial" pitchFamily="34" charset="0"/>
              <a:buChar char="•"/>
            </a:pPr>
            <a:endParaRPr lang="en-IN" sz="1600" dirty="0">
              <a:latin typeface="Roboto Condensed"/>
            </a:endParaRPr>
          </a:p>
          <a:p>
            <a:pPr marL="285750" lvl="0" indent="-285750" algn="just">
              <a:buFont typeface="Arial" pitchFamily="34" charset="0"/>
              <a:buChar char="•"/>
            </a:pPr>
            <a:endParaRPr lang="en-US" sz="1600" dirty="0" smtClean="0">
              <a:latin typeface="Roboto Condensed"/>
            </a:endParaRPr>
          </a:p>
          <a:p>
            <a:pPr marL="285750" lvl="0" indent="-285750" algn="just">
              <a:buFont typeface="Arial" pitchFamily="34" charset="0"/>
              <a:buChar char="•"/>
            </a:pPr>
            <a:endParaRPr lang="en-IN" sz="1600" dirty="0">
              <a:latin typeface="Roboto Condensed"/>
            </a:endParaRPr>
          </a:p>
        </p:txBody>
      </p:sp>
    </p:spTree>
    <p:extLst>
      <p:ext uri="{BB962C8B-B14F-4D97-AF65-F5344CB8AC3E}">
        <p14:creationId xmlns:p14="http://schemas.microsoft.com/office/powerpoint/2010/main" val="2310223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EVM Management System (EMS)</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33</a:t>
            </a:fld>
            <a:endParaRPr lang="en"/>
          </a:p>
        </p:txBody>
      </p:sp>
      <p:sp>
        <p:nvSpPr>
          <p:cNvPr id="8" name="Rectangle 7"/>
          <p:cNvSpPr/>
          <p:nvPr/>
        </p:nvSpPr>
        <p:spPr>
          <a:xfrm>
            <a:off x="1752600" y="3562350"/>
            <a:ext cx="6806716" cy="179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endParaRPr lang="en-IN" sz="1200" kern="1200" dirty="0"/>
          </a:p>
        </p:txBody>
      </p:sp>
      <p:sp>
        <p:nvSpPr>
          <p:cNvPr id="4" name="Rectangle 3"/>
          <p:cNvSpPr/>
          <p:nvPr/>
        </p:nvSpPr>
        <p:spPr>
          <a:xfrm>
            <a:off x="387987" y="1504950"/>
            <a:ext cx="8153400" cy="2893100"/>
          </a:xfrm>
          <a:prstGeom prst="rect">
            <a:avLst/>
          </a:prstGeom>
        </p:spPr>
        <p:txBody>
          <a:bodyPr wrap="square">
            <a:spAutoFit/>
          </a:bodyPr>
          <a:lstStyle/>
          <a:p>
            <a:pPr marL="285750" indent="-285750">
              <a:buFont typeface="Arial" pitchFamily="34" charset="0"/>
              <a:buChar char="•"/>
            </a:pPr>
            <a:r>
              <a:rPr lang="en-IN" dirty="0">
                <a:latin typeface="Roboto Condensed"/>
              </a:rPr>
              <a:t>In house EVM Stock Management Software </a:t>
            </a:r>
            <a:endParaRPr lang="en-IN" dirty="0" smtClean="0">
              <a:latin typeface="Roboto Condensed"/>
            </a:endParaRPr>
          </a:p>
          <a:p>
            <a:pPr marL="285750" indent="-285750">
              <a:buFont typeface="Arial" pitchFamily="34" charset="0"/>
              <a:buChar char="•"/>
            </a:pPr>
            <a:endParaRPr lang="en-IN" dirty="0">
              <a:latin typeface="Roboto Condensed"/>
            </a:endParaRPr>
          </a:p>
          <a:p>
            <a:pPr marL="285750" indent="-285750">
              <a:buFont typeface="Arial" pitchFamily="34" charset="0"/>
              <a:buChar char="•"/>
            </a:pPr>
            <a:r>
              <a:rPr lang="en-IN" dirty="0">
                <a:latin typeface="Roboto Condensed"/>
              </a:rPr>
              <a:t>Barcode of every EVM is scanned into EMS every time it moves from one </a:t>
            </a:r>
            <a:r>
              <a:rPr lang="en-IN" dirty="0" smtClean="0">
                <a:latin typeface="Roboto Condensed"/>
              </a:rPr>
              <a:t>Warehouse </a:t>
            </a:r>
            <a:r>
              <a:rPr lang="en-IN" dirty="0">
                <a:latin typeface="Roboto Condensed"/>
              </a:rPr>
              <a:t>to </a:t>
            </a:r>
            <a:r>
              <a:rPr lang="en-IN" dirty="0" smtClean="0">
                <a:latin typeface="Roboto Condensed"/>
              </a:rPr>
              <a:t>another</a:t>
            </a:r>
          </a:p>
          <a:p>
            <a:pPr marL="285750" indent="-285750">
              <a:buFont typeface="Arial" pitchFamily="34" charset="0"/>
              <a:buChar char="•"/>
            </a:pPr>
            <a:endParaRPr lang="en-IN" dirty="0">
              <a:latin typeface="Roboto Condensed"/>
            </a:endParaRPr>
          </a:p>
          <a:p>
            <a:pPr marL="285750" indent="-285750">
              <a:buFont typeface="Arial" pitchFamily="34" charset="0"/>
              <a:buChar char="•"/>
            </a:pPr>
            <a:r>
              <a:rPr lang="en-IN" dirty="0">
                <a:latin typeface="Roboto Condensed"/>
              </a:rPr>
              <a:t>All EVM Allocations done on </a:t>
            </a:r>
            <a:r>
              <a:rPr lang="en-IN" dirty="0" smtClean="0">
                <a:latin typeface="Roboto Condensed"/>
              </a:rPr>
              <a:t>EMS</a:t>
            </a:r>
          </a:p>
          <a:p>
            <a:pPr marL="285750" indent="-285750">
              <a:buFont typeface="Arial" pitchFamily="34" charset="0"/>
              <a:buChar char="•"/>
            </a:pPr>
            <a:endParaRPr lang="en-IN" dirty="0">
              <a:latin typeface="Roboto Condensed"/>
            </a:endParaRPr>
          </a:p>
          <a:p>
            <a:pPr marL="285750" indent="-285750">
              <a:buFont typeface="Arial" pitchFamily="34" charset="0"/>
              <a:buChar char="•"/>
            </a:pPr>
            <a:r>
              <a:rPr lang="en-IN" dirty="0">
                <a:latin typeface="Roboto Condensed"/>
              </a:rPr>
              <a:t>FLC status(OK/Rejected) captured in </a:t>
            </a:r>
            <a:r>
              <a:rPr lang="en-IN" dirty="0" smtClean="0">
                <a:latin typeface="Roboto Condensed"/>
              </a:rPr>
              <a:t>EMS</a:t>
            </a:r>
          </a:p>
          <a:p>
            <a:pPr marL="285750" indent="-285750">
              <a:buFont typeface="Arial" pitchFamily="34" charset="0"/>
              <a:buChar char="•"/>
            </a:pPr>
            <a:endParaRPr lang="en-IN" dirty="0">
              <a:latin typeface="Roboto Condensed"/>
            </a:endParaRPr>
          </a:p>
          <a:p>
            <a:pPr marL="285750" indent="-285750">
              <a:buFont typeface="Arial" pitchFamily="34" charset="0"/>
              <a:buChar char="•"/>
            </a:pPr>
            <a:r>
              <a:rPr lang="en-IN" dirty="0" smtClean="0">
                <a:latin typeface="Roboto Condensed"/>
              </a:rPr>
              <a:t>EVMs Randomisation twice on EMS</a:t>
            </a:r>
          </a:p>
          <a:p>
            <a:pPr marL="285750" indent="-285750">
              <a:buFont typeface="Arial" pitchFamily="34" charset="0"/>
              <a:buChar char="•"/>
            </a:pPr>
            <a:endParaRPr lang="en-IN" dirty="0">
              <a:latin typeface="Roboto Condensed"/>
            </a:endParaRPr>
          </a:p>
          <a:p>
            <a:pPr marL="285750" indent="-285750">
              <a:buFont typeface="Arial" pitchFamily="34" charset="0"/>
              <a:buChar char="•"/>
            </a:pPr>
            <a:r>
              <a:rPr lang="en-IN" dirty="0">
                <a:latin typeface="Roboto Condensed"/>
              </a:rPr>
              <a:t>EVM sent for repair captured in </a:t>
            </a:r>
            <a:r>
              <a:rPr lang="en-IN" dirty="0" smtClean="0">
                <a:latin typeface="Roboto Condensed"/>
              </a:rPr>
              <a:t>EMS</a:t>
            </a:r>
          </a:p>
          <a:p>
            <a:endParaRPr lang="en-IN" dirty="0">
              <a:latin typeface="Roboto Condensed"/>
            </a:endParaRPr>
          </a:p>
          <a:p>
            <a:pPr marL="285750" indent="-285750">
              <a:buFont typeface="Arial" pitchFamily="34" charset="0"/>
              <a:buChar char="•"/>
            </a:pPr>
            <a:r>
              <a:rPr lang="en-IN" dirty="0">
                <a:latin typeface="Roboto Condensed"/>
              </a:rPr>
              <a:t>EVMs under EP marked in EMS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43150"/>
            <a:ext cx="33299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79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 dirty="0"/>
              <a:t>DEBATE AROUND EVMs-EXPLAINED!</a:t>
            </a:r>
          </a:p>
        </p:txBody>
      </p:sp>
      <p:sp>
        <p:nvSpPr>
          <p:cNvPr id="223" name="Shape 223"/>
          <p:cNvSpPr txBox="1">
            <a:spLocks noGrp="1"/>
          </p:cNvSpPr>
          <p:nvPr>
            <p:ph type="subTitle" idx="1"/>
          </p:nvPr>
        </p:nvSpPr>
        <p:spPr>
          <a:xfrm>
            <a:off x="463524" y="3939902"/>
            <a:ext cx="4260875" cy="784800"/>
          </a:xfrm>
          <a:prstGeom prst="rect">
            <a:avLst/>
          </a:prstGeom>
        </p:spPr>
        <p:txBody>
          <a:bodyPr lIns="91425" tIns="91425" rIns="91425" bIns="91425" anchor="t" anchorCtr="0">
            <a:noAutofit/>
          </a:bodyPr>
          <a:lstStyle/>
          <a:p>
            <a:pPr lvl="0" rtl="0">
              <a:spcBef>
                <a:spcPts val="0"/>
              </a:spcBef>
              <a:buNone/>
            </a:pPr>
            <a:r>
              <a:rPr lang="en" dirty="0"/>
              <a:t>CLARIFICATION </a:t>
            </a:r>
            <a:r>
              <a:rPr lang="en" dirty="0" smtClean="0"/>
              <a:t>ON </a:t>
            </a:r>
            <a:r>
              <a:rPr lang="en" dirty="0"/>
              <a:t>ALL ISSUES</a:t>
            </a: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34</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629875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 name="Picture 16" descr="Image result for evm allegations news pape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785918" y="3286136"/>
            <a:ext cx="2357454" cy="1714500"/>
          </a:xfrm>
          <a:prstGeom prst="rect">
            <a:avLst/>
          </a:prstGeom>
          <a:noFill/>
        </p:spPr>
      </p:pic>
      <p:pic>
        <p:nvPicPr>
          <p:cNvPr id="30" name="Picture 6" descr="Image result for democracy at risk book"/>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214282" y="3214701"/>
            <a:ext cx="1209266" cy="1857370"/>
          </a:xfrm>
          <a:prstGeom prst="rect">
            <a:avLst/>
          </a:prstGeom>
          <a:noFill/>
        </p:spPr>
      </p:pic>
      <p:pic>
        <p:nvPicPr>
          <p:cNvPr id="29" name="Picture 12" descr="Image result for evm allegations news pape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4199742" y="2931790"/>
            <a:ext cx="2676514" cy="2268436"/>
          </a:xfrm>
          <a:prstGeom prst="rect">
            <a:avLst/>
          </a:prstGeom>
          <a:noFill/>
        </p:spPr>
      </p:pic>
      <p:sp>
        <p:nvSpPr>
          <p:cNvPr id="321" name="Shape 321"/>
          <p:cNvSpPr txBox="1">
            <a:spLocks noGrp="1"/>
          </p:cNvSpPr>
          <p:nvPr>
            <p:ph type="title"/>
          </p:nvPr>
        </p:nvSpPr>
        <p:spPr>
          <a:xfrm>
            <a:off x="814275" y="392575"/>
            <a:ext cx="5258400" cy="766200"/>
          </a:xfrm>
          <a:prstGeom prst="rect">
            <a:avLst/>
          </a:prstGeom>
        </p:spPr>
        <p:txBody>
          <a:bodyPr lIns="91425" tIns="91425" rIns="91425" bIns="91425" anchor="ctr" anchorCtr="0">
            <a:noAutofit/>
          </a:bodyPr>
          <a:lstStyle/>
          <a:p>
            <a:pPr lvl="0">
              <a:spcBef>
                <a:spcPts val="0"/>
              </a:spcBef>
              <a:buNone/>
            </a:pPr>
            <a:r>
              <a:rPr lang="en" dirty="0" smtClean="0"/>
              <a:t>DOUBTS CREATED </a:t>
            </a:r>
            <a:r>
              <a:rPr lang="en" dirty="0"/>
              <a:t>AROUND EVM </a:t>
            </a:r>
          </a:p>
        </p:txBody>
      </p:sp>
      <p:sp>
        <p:nvSpPr>
          <p:cNvPr id="322" name="Shape 32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35</a:t>
            </a:fld>
            <a:endParaRPr lang="en"/>
          </a:p>
        </p:txBody>
      </p:sp>
      <p:grpSp>
        <p:nvGrpSpPr>
          <p:cNvPr id="2" name="Shape 326"/>
          <p:cNvGrpSpPr/>
          <p:nvPr/>
        </p:nvGrpSpPr>
        <p:grpSpPr>
          <a:xfrm>
            <a:off x="263100" y="580105"/>
            <a:ext cx="407743" cy="391135"/>
            <a:chOff x="5233525" y="4954450"/>
            <a:chExt cx="538275" cy="516350"/>
          </a:xfrm>
        </p:grpSpPr>
        <p:sp>
          <p:nvSpPr>
            <p:cNvPr id="327" name="Shape 3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4" name="Picture 14" descr="Related image"/>
          <p:cNvPicPr>
            <a:picLocks noChangeAspect="1" noChangeArrowheads="1"/>
          </p:cNvPicPr>
          <p:nvPr/>
        </p:nvPicPr>
        <p:blipFill>
          <a:blip r:embed="rId9">
            <a:lum bright="70000" contrast="-70000"/>
          </a:blip>
          <a:srcRect/>
          <a:stretch>
            <a:fillRect/>
          </a:stretch>
        </p:blipFill>
        <p:spPr bwMode="auto">
          <a:xfrm>
            <a:off x="4427984" y="1347614"/>
            <a:ext cx="2016224" cy="1621044"/>
          </a:xfrm>
          <a:prstGeom prst="rect">
            <a:avLst/>
          </a:prstGeom>
          <a:noFill/>
        </p:spPr>
      </p:pic>
      <p:pic>
        <p:nvPicPr>
          <p:cNvPr id="7170" name="Picture 2" descr="Image result for EVm tampering newspaper"/>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3766" y="1347614"/>
            <a:ext cx="1855546" cy="19328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12">
            <a:lum bright="70000" contrast="-70000"/>
            <a:extLst>
              <a:ext uri="{28A0092B-C50C-407E-A947-70E740481C1C}">
                <a14:useLocalDpi xmlns:a14="http://schemas.microsoft.com/office/drawing/2010/main" val="0"/>
              </a:ext>
            </a:extLst>
          </a:blip>
          <a:srcRect/>
          <a:stretch>
            <a:fillRect/>
          </a:stretch>
        </p:blipFill>
        <p:spPr bwMode="auto">
          <a:xfrm>
            <a:off x="2123728" y="1362597"/>
            <a:ext cx="2046994" cy="171320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19"/>
          <p:cNvGrpSpPr/>
          <p:nvPr/>
        </p:nvGrpSpPr>
        <p:grpSpPr>
          <a:xfrm>
            <a:off x="58420" y="1364144"/>
            <a:ext cx="5665708" cy="2071702"/>
            <a:chOff x="1601400" y="1888450"/>
            <a:chExt cx="5941200" cy="2386800"/>
          </a:xfrm>
        </p:grpSpPr>
        <p:sp>
          <p:nvSpPr>
            <p:cNvPr id="34" name="Shape 323"/>
            <p:cNvSpPr/>
            <p:nvPr/>
          </p:nvSpPr>
          <p:spPr>
            <a:xfrm>
              <a:off x="3378600" y="1888450"/>
              <a:ext cx="2386800" cy="2386800"/>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en-US" b="1" dirty="0">
                  <a:latin typeface="Roboto Condensed" charset="0"/>
                  <a:ea typeface="Roboto Condensed" charset="0"/>
                </a:rPr>
                <a:t>Vote Stuffing after Poll Closure</a:t>
              </a:r>
            </a:p>
          </p:txBody>
        </p:sp>
        <p:sp>
          <p:nvSpPr>
            <p:cNvPr id="35" name="Shape 324"/>
            <p:cNvSpPr/>
            <p:nvPr/>
          </p:nvSpPr>
          <p:spPr>
            <a:xfrm>
              <a:off x="16014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IN" b="1" dirty="0">
                  <a:solidFill>
                    <a:srgbClr val="D26F00"/>
                  </a:solidFill>
                  <a:latin typeface="Roboto Condensed"/>
                  <a:ea typeface="Roboto Condensed"/>
                  <a:cs typeface="Roboto Condensed"/>
                  <a:sym typeface="Roboto Condensed"/>
                </a:rPr>
                <a:t>Hacked</a:t>
              </a:r>
              <a:r>
                <a:rPr lang="en" b="1" dirty="0">
                  <a:solidFill>
                    <a:srgbClr val="D26F00"/>
                  </a:solidFill>
                  <a:latin typeface="Roboto Condensed"/>
                  <a:ea typeface="Roboto Condensed"/>
                  <a:cs typeface="Roboto Condensed"/>
                  <a:sym typeface="Roboto Condensed"/>
                </a:rPr>
                <a:t> EVM</a:t>
              </a:r>
            </a:p>
          </p:txBody>
        </p:sp>
        <p:sp>
          <p:nvSpPr>
            <p:cNvPr id="36" name="Shape 325"/>
            <p:cNvSpPr/>
            <p:nvPr/>
          </p:nvSpPr>
          <p:spPr>
            <a:xfrm>
              <a:off x="51558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a:r>
                <a:rPr lang="en-US" b="1" dirty="0">
                  <a:latin typeface="Roboto Condensed" charset="0"/>
                  <a:ea typeface="Roboto Condensed" charset="0"/>
                </a:rPr>
                <a:t>Remotely Altered Control Unit Display </a:t>
              </a:r>
            </a:p>
          </p:txBody>
        </p:sp>
      </p:grpSp>
      <p:grpSp>
        <p:nvGrpSpPr>
          <p:cNvPr id="37" name="Group 24"/>
          <p:cNvGrpSpPr/>
          <p:nvPr/>
        </p:nvGrpSpPr>
        <p:grpSpPr>
          <a:xfrm>
            <a:off x="2571736" y="2114550"/>
            <a:ext cx="5240858" cy="2886092"/>
            <a:chOff x="1601400" y="950194"/>
            <a:chExt cx="5559517" cy="3325056"/>
          </a:xfrm>
        </p:grpSpPr>
        <p:sp>
          <p:nvSpPr>
            <p:cNvPr id="38" name="Shape 323"/>
            <p:cNvSpPr/>
            <p:nvPr/>
          </p:nvSpPr>
          <p:spPr>
            <a:xfrm>
              <a:off x="3378600" y="1888450"/>
              <a:ext cx="2386800" cy="2386800"/>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en-US" b="1" dirty="0">
                  <a:latin typeface="Roboto Condensed" charset="0"/>
                  <a:ea typeface="Roboto Condensed" charset="0"/>
                </a:rPr>
                <a:t>Replaced Microcontroller or Memory chips</a:t>
              </a:r>
            </a:p>
          </p:txBody>
        </p:sp>
        <p:sp>
          <p:nvSpPr>
            <p:cNvPr id="39" name="Shape 324"/>
            <p:cNvSpPr/>
            <p:nvPr/>
          </p:nvSpPr>
          <p:spPr>
            <a:xfrm>
              <a:off x="16014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defTabSz="893763"/>
              <a:r>
                <a:rPr lang="en-US" b="1" dirty="0">
                  <a:latin typeface="Roboto Condensed" charset="0"/>
                  <a:ea typeface="Roboto Condensed" charset="0"/>
                </a:rPr>
                <a:t>Memory Manipulation</a:t>
              </a:r>
            </a:p>
          </p:txBody>
        </p:sp>
        <p:sp>
          <p:nvSpPr>
            <p:cNvPr id="40" name="Shape 325"/>
            <p:cNvSpPr/>
            <p:nvPr/>
          </p:nvSpPr>
          <p:spPr>
            <a:xfrm>
              <a:off x="4774117" y="950194"/>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a:r>
                <a:rPr lang="en-US" b="1" dirty="0">
                  <a:latin typeface="Roboto Condensed" charset="0"/>
                  <a:ea typeface="Roboto Condensed" charset="0"/>
                </a:rPr>
                <a:t>Altered software code</a:t>
              </a:r>
            </a:p>
          </p:txBody>
        </p:sp>
      </p:grpSp>
      <p:sp>
        <p:nvSpPr>
          <p:cNvPr id="31" name="Shape 323"/>
          <p:cNvSpPr/>
          <p:nvPr/>
        </p:nvSpPr>
        <p:spPr>
          <a:xfrm>
            <a:off x="6781800" y="2571750"/>
            <a:ext cx="2362200" cy="2071702"/>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en-US" sz="1200" b="1" dirty="0">
                <a:latin typeface="Roboto Condensed" charset="0"/>
                <a:ea typeface="Roboto Condensed" charset="0"/>
              </a:rPr>
              <a:t>International Comparison</a:t>
            </a:r>
          </a:p>
        </p:txBody>
      </p:sp>
    </p:spTree>
    <p:extLst>
      <p:ext uri="{BB962C8B-B14F-4D97-AF65-F5344CB8AC3E}">
        <p14:creationId xmlns:p14="http://schemas.microsoft.com/office/powerpoint/2010/main" val="2727748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Image result for HACKING"/>
          <p:cNvPicPr>
            <a:picLocks noChangeAspect="1" noChangeArrowheads="1"/>
          </p:cNvPicPr>
          <p:nvPr/>
        </p:nvPicPr>
        <p:blipFill>
          <a:blip r:embed="rId3">
            <a:clrChange>
              <a:clrFrom>
                <a:srgbClr val="003366"/>
              </a:clrFrom>
              <a:clrTo>
                <a:srgbClr val="00336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72000" y="438150"/>
            <a:ext cx="1523999"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14350"/>
            <a:ext cx="5920275" cy="766200"/>
          </a:xfrm>
        </p:spPr>
        <p:txBody>
          <a:bodyPr/>
          <a:lstStyle/>
          <a:p>
            <a:r>
              <a:rPr lang="en-IN" dirty="0"/>
              <a:t>NO POSSIBILITY OF EVM HACKING </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36</a:t>
            </a:fld>
            <a:endParaRPr lang="en" dirty="0"/>
          </a:p>
        </p:txBody>
      </p:sp>
      <p:sp>
        <p:nvSpPr>
          <p:cNvPr id="4" name="Rectangle 3"/>
          <p:cNvSpPr/>
          <p:nvPr/>
        </p:nvSpPr>
        <p:spPr>
          <a:xfrm>
            <a:off x="251520" y="1561891"/>
            <a:ext cx="8208912" cy="3170099"/>
          </a:xfrm>
          <a:prstGeom prst="rect">
            <a:avLst/>
          </a:prstGeom>
        </p:spPr>
        <p:txBody>
          <a:bodyPr wrap="square">
            <a:spAutoFit/>
          </a:bodyPr>
          <a:lstStyle/>
          <a:p>
            <a:pPr marL="236537" algn="just">
              <a:spcBef>
                <a:spcPct val="0"/>
              </a:spcBef>
              <a:defRPr/>
            </a:pPr>
            <a:r>
              <a:rPr lang="en-IN" sz="2000" b="1" dirty="0" smtClean="0">
                <a:solidFill>
                  <a:srgbClr val="FF9800"/>
                </a:solidFill>
                <a:latin typeface="Roboto Condensed Light"/>
                <a:ea typeface="Roboto Condensed Light"/>
                <a:cs typeface="Roboto Condensed Light"/>
                <a:sym typeface="Roboto Condensed Light"/>
              </a:rPr>
              <a:t>‘Hacking</a:t>
            </a:r>
            <a:r>
              <a:rPr lang="en-IN" sz="2000" b="1" dirty="0">
                <a:solidFill>
                  <a:srgbClr val="FF9800"/>
                </a:solidFill>
                <a:latin typeface="Roboto Condensed Light"/>
                <a:ea typeface="Roboto Condensed Light"/>
                <a:cs typeface="Roboto Condensed Light"/>
                <a:sym typeface="Roboto Condensed Light"/>
              </a:rPr>
              <a:t>’</a:t>
            </a:r>
            <a:r>
              <a:rPr lang="en-IN" sz="2000" dirty="0">
                <a:solidFill>
                  <a:schemeClr val="accent1">
                    <a:lumMod val="50000"/>
                  </a:schemeClr>
                </a:solidFill>
                <a:latin typeface="Roboto Condensed Light"/>
                <a:ea typeface="Roboto Condensed Light"/>
                <a:cs typeface="Roboto Condensed Light"/>
              </a:rPr>
              <a:t> </a:t>
            </a:r>
            <a:r>
              <a:rPr lang="en-IN" sz="2000" dirty="0">
                <a:solidFill>
                  <a:schemeClr val="tx1"/>
                </a:solidFill>
                <a:latin typeface="Roboto Condensed Light"/>
                <a:ea typeface="Roboto Condensed Light"/>
                <a:cs typeface="Roboto Condensed Light"/>
              </a:rPr>
              <a:t>is unauthorised access to or control over computer network security systems for some illicit </a:t>
            </a:r>
            <a:r>
              <a:rPr lang="en-IN" sz="2000" dirty="0" smtClean="0">
                <a:solidFill>
                  <a:schemeClr val="tx1"/>
                </a:solidFill>
                <a:latin typeface="Roboto Condensed Light"/>
                <a:ea typeface="Roboto Condensed Light"/>
                <a:cs typeface="Roboto Condensed Light"/>
              </a:rPr>
              <a:t>purpose.</a:t>
            </a:r>
            <a:endParaRPr lang="en-IN" sz="2000" dirty="0">
              <a:solidFill>
                <a:schemeClr val="tx1"/>
              </a:solidFill>
              <a:latin typeface="Roboto Condensed Light"/>
              <a:ea typeface="Roboto Condensed Light"/>
              <a:cs typeface="Roboto Condensed Light"/>
            </a:endParaRPr>
          </a:p>
          <a:p>
            <a:pPr marL="236537" algn="just">
              <a:spcBef>
                <a:spcPct val="0"/>
              </a:spcBef>
              <a:defRPr/>
            </a:pPr>
            <a:endParaRPr lang="en-IN" sz="2000" dirty="0">
              <a:solidFill>
                <a:schemeClr val="tx1"/>
              </a:solidFill>
              <a:latin typeface="Roboto Condensed Light"/>
              <a:ea typeface="Roboto Condensed Light"/>
              <a:cs typeface="Roboto Condensed Light"/>
            </a:endParaRPr>
          </a:p>
          <a:p>
            <a:pPr marL="236537" algn="just">
              <a:spcBef>
                <a:spcPct val="0"/>
              </a:spcBef>
              <a:defRPr/>
            </a:pPr>
            <a:r>
              <a:rPr lang="en-IN" sz="2000" dirty="0">
                <a:solidFill>
                  <a:schemeClr val="tx1"/>
                </a:solidFill>
                <a:latin typeface="Roboto Condensed Light"/>
                <a:ea typeface="Roboto Condensed Light"/>
                <a:cs typeface="Roboto Condensed Light"/>
              </a:rPr>
              <a:t>In the case of ECI EVMs, the word ‘</a:t>
            </a:r>
            <a:r>
              <a:rPr lang="en-IN" sz="2000" b="1" dirty="0">
                <a:solidFill>
                  <a:schemeClr val="tx1"/>
                </a:solidFill>
                <a:latin typeface="Roboto Condensed Light"/>
                <a:ea typeface="Roboto Condensed Light"/>
                <a:cs typeface="Roboto Condensed Light"/>
              </a:rPr>
              <a:t>Hacking’ is not applicable</a:t>
            </a:r>
            <a:r>
              <a:rPr lang="en-IN" sz="2000" dirty="0">
                <a:solidFill>
                  <a:schemeClr val="tx1"/>
                </a:solidFill>
                <a:latin typeface="Roboto Condensed Light"/>
                <a:ea typeface="Roboto Condensed Light"/>
                <a:cs typeface="Roboto Condensed Light"/>
              </a:rPr>
              <a:t> for following reasons:</a:t>
            </a:r>
          </a:p>
          <a:p>
            <a:pPr marL="579437" indent="-342900" algn="just">
              <a:spcBef>
                <a:spcPct val="0"/>
              </a:spcBef>
              <a:buFont typeface="Wingdings" pitchFamily="2" charset="2"/>
              <a:buChar char="Ø"/>
              <a:defRPr/>
            </a:pPr>
            <a:r>
              <a:rPr lang="en-IN" sz="2000" dirty="0">
                <a:solidFill>
                  <a:schemeClr val="tx1"/>
                </a:solidFill>
                <a:latin typeface="Roboto Condensed Light"/>
                <a:ea typeface="Roboto Condensed Light"/>
                <a:cs typeface="Roboto Condensed Light"/>
              </a:rPr>
              <a:t>The EVM is a </a:t>
            </a:r>
            <a:r>
              <a:rPr lang="en-IN" sz="2000" b="1" dirty="0" smtClean="0">
                <a:solidFill>
                  <a:schemeClr val="tx1"/>
                </a:solidFill>
                <a:latin typeface="Roboto Condensed Light"/>
                <a:ea typeface="Roboto Condensed Light"/>
                <a:cs typeface="Roboto Condensed Light"/>
              </a:rPr>
              <a:t>stand-alone</a:t>
            </a:r>
            <a:r>
              <a:rPr lang="en-IN" sz="2000" dirty="0" smtClean="0">
                <a:solidFill>
                  <a:schemeClr val="tx1"/>
                </a:solidFill>
                <a:latin typeface="Roboto Condensed Light"/>
                <a:ea typeface="Roboto Condensed Light"/>
                <a:cs typeface="Roboto Condensed Light"/>
              </a:rPr>
              <a:t> </a:t>
            </a:r>
            <a:r>
              <a:rPr lang="en-IN" sz="2000" dirty="0">
                <a:solidFill>
                  <a:schemeClr val="tx1"/>
                </a:solidFill>
                <a:latin typeface="Roboto Condensed Light"/>
                <a:ea typeface="Roboto Condensed Light"/>
                <a:cs typeface="Roboto Condensed Light"/>
              </a:rPr>
              <a:t>machine and is not connected to any network through wire or </a:t>
            </a:r>
            <a:r>
              <a:rPr lang="en-IN" sz="2000" dirty="0" smtClean="0">
                <a:solidFill>
                  <a:schemeClr val="tx1"/>
                </a:solidFill>
                <a:latin typeface="Roboto Condensed Light"/>
                <a:ea typeface="Roboto Condensed Light"/>
                <a:cs typeface="Roboto Condensed Light"/>
              </a:rPr>
              <a:t>wirelessly.</a:t>
            </a:r>
            <a:endParaRPr lang="en-IN" sz="2000" dirty="0">
              <a:solidFill>
                <a:schemeClr val="tx1"/>
              </a:solidFill>
              <a:latin typeface="Roboto Condensed Light"/>
              <a:ea typeface="Roboto Condensed Light"/>
              <a:cs typeface="Roboto Condensed Light"/>
            </a:endParaRPr>
          </a:p>
          <a:p>
            <a:pPr marL="579437" indent="-342900" algn="just">
              <a:spcBef>
                <a:spcPct val="0"/>
              </a:spcBef>
              <a:buFont typeface="Wingdings" pitchFamily="2" charset="2"/>
              <a:buChar char="Ø"/>
              <a:defRPr/>
            </a:pPr>
            <a:r>
              <a:rPr lang="en-IN" sz="2000" dirty="0">
                <a:solidFill>
                  <a:schemeClr val="tx1"/>
                </a:solidFill>
                <a:latin typeface="Roboto Condensed Light"/>
                <a:ea typeface="Roboto Condensed Light"/>
                <a:cs typeface="Roboto Condensed Light"/>
              </a:rPr>
              <a:t>The SW programme in the OTP Microcontroller can </a:t>
            </a:r>
            <a:r>
              <a:rPr lang="en-IN" sz="2000" b="1" dirty="0">
                <a:solidFill>
                  <a:schemeClr val="tx1"/>
                </a:solidFill>
                <a:latin typeface="Roboto Condensed Light"/>
                <a:ea typeface="Roboto Condensed Light"/>
                <a:cs typeface="Roboto Condensed Light"/>
              </a:rPr>
              <a:t>neither be read nor </a:t>
            </a:r>
            <a:r>
              <a:rPr lang="en-IN" sz="2000" b="1" dirty="0" smtClean="0">
                <a:solidFill>
                  <a:schemeClr val="tx1"/>
                </a:solidFill>
                <a:latin typeface="Roboto Condensed Light"/>
                <a:ea typeface="Roboto Condensed Light"/>
                <a:cs typeface="Roboto Condensed Light"/>
              </a:rPr>
              <a:t>modified.</a:t>
            </a:r>
            <a:endParaRPr lang="en-IN" sz="2000" b="1" dirty="0">
              <a:solidFill>
                <a:schemeClr val="tx1"/>
              </a:solidFill>
              <a:latin typeface="Roboto Condensed Light"/>
              <a:ea typeface="Roboto Condensed Light"/>
              <a:cs typeface="Roboto Condensed Light"/>
            </a:endParaRPr>
          </a:p>
          <a:p>
            <a:pPr marL="236537">
              <a:spcBef>
                <a:spcPct val="0"/>
              </a:spcBef>
              <a:defRPr/>
            </a:pPr>
            <a:endParaRPr lang="en-IN" sz="2000" dirty="0">
              <a:solidFill>
                <a:schemeClr val="accent1">
                  <a:lumMod val="50000"/>
                </a:schemeClr>
              </a:solidFill>
              <a:latin typeface="Roboto Condensed Light"/>
              <a:ea typeface="Roboto Condensed Light"/>
              <a:cs typeface="Roboto Condensed Light"/>
            </a:endParaRPr>
          </a:p>
        </p:txBody>
      </p:sp>
      <p:sp>
        <p:nvSpPr>
          <p:cNvPr id="5" name="AutoShape 2" descr="Image result for HAC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Image result for HAC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758045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575"/>
            <a:ext cx="6781800" cy="766200"/>
          </a:xfrm>
        </p:spPr>
        <p:txBody>
          <a:bodyPr/>
          <a:lstStyle/>
          <a:p>
            <a:r>
              <a:rPr lang="en-IN" dirty="0"/>
              <a:t>NO POSSIBILITY OF REMOTELY ALTERED </a:t>
            </a:r>
            <a:r>
              <a:rPr lang="en-IN" dirty="0" smtClean="0"/>
              <a:t>DISPLAY </a:t>
            </a:r>
            <a:r>
              <a:rPr lang="en-IN" dirty="0"/>
              <a:t>THROUGH WIRELESS COMMUNICATION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37</a:t>
            </a:fld>
            <a:endParaRPr lang="en"/>
          </a:p>
        </p:txBody>
      </p:sp>
      <p:pic>
        <p:nvPicPr>
          <p:cNvPr id="17410" name="Picture 2" descr="Image result for no wireless conn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753" y="1641653"/>
            <a:ext cx="2466759" cy="16501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635646"/>
            <a:ext cx="6912768" cy="2400657"/>
          </a:xfrm>
          <a:prstGeom prst="rect">
            <a:avLst/>
          </a:prstGeom>
        </p:spPr>
        <p:txBody>
          <a:bodyPr wrap="square">
            <a:spAutoFit/>
          </a:bodyPr>
          <a:lstStyle/>
          <a:p>
            <a:pPr algn="just"/>
            <a:r>
              <a:rPr lang="en-IN" sz="1800" dirty="0">
                <a:latin typeface="Roboto Condensed" charset="0"/>
                <a:ea typeface="Roboto Condensed" charset="0"/>
              </a:rPr>
              <a:t>It is alleged this can be done by either replacing the original display module with another display fitted with a wireless device or inserting an extra circuit board which can communicate with an external unit via a wireless device and tamper the result by controlling the CU display used for declaring the </a:t>
            </a:r>
            <a:r>
              <a:rPr lang="en-IN" sz="1800" dirty="0" smtClean="0">
                <a:latin typeface="Roboto Condensed" charset="0"/>
                <a:ea typeface="Roboto Condensed" charset="0"/>
              </a:rPr>
              <a:t>result.</a:t>
            </a:r>
            <a:endParaRPr lang="en-IN" sz="1800" dirty="0">
              <a:latin typeface="Roboto Condensed" charset="0"/>
              <a:ea typeface="Roboto Condensed" charset="0"/>
            </a:endParaRPr>
          </a:p>
          <a:p>
            <a:pPr marL="285750" indent="-285750" algn="just">
              <a:buFont typeface="Wingdings" pitchFamily="2" charset="2"/>
              <a:buChar char="Ø"/>
            </a:pPr>
            <a:endParaRPr lang="en-IN" sz="1800" dirty="0">
              <a:latin typeface="Roboto Condensed" charset="0"/>
              <a:ea typeface="Roboto Condensed" charset="0"/>
            </a:endParaRPr>
          </a:p>
          <a:p>
            <a:pPr marL="285750" indent="-285750" algn="just">
              <a:buFont typeface="Wingdings" pitchFamily="2" charset="2"/>
              <a:buChar char="Ø"/>
            </a:pPr>
            <a:r>
              <a:rPr lang="en-IN" sz="1800" dirty="0">
                <a:latin typeface="Roboto Condensed" charset="0"/>
                <a:ea typeface="Roboto Condensed" charset="0"/>
              </a:rPr>
              <a:t>Such a modification would require  unfettered access to the EVM after FLC – </a:t>
            </a:r>
            <a:r>
              <a:rPr lang="en-IN" sz="2400" b="1" dirty="0">
                <a:solidFill>
                  <a:srgbClr val="D26F00"/>
                </a:solidFill>
                <a:latin typeface="Roboto Condensed"/>
                <a:ea typeface="Roboto Condensed"/>
                <a:cs typeface="Roboto Condensed"/>
              </a:rPr>
              <a:t>Ruled out.</a:t>
            </a:r>
          </a:p>
        </p:txBody>
      </p:sp>
    </p:spTree>
    <p:extLst>
      <p:ext uri="{BB962C8B-B14F-4D97-AF65-F5344CB8AC3E}">
        <p14:creationId xmlns:p14="http://schemas.microsoft.com/office/powerpoint/2010/main" val="270124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MEMORY MANIPULATION RULED OUT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38</a:t>
            </a:fld>
            <a:endParaRPr lang="en"/>
          </a:p>
        </p:txBody>
      </p:sp>
      <p:pic>
        <p:nvPicPr>
          <p:cNvPr id="18434" name="Picture 2" descr="Image result for EVM MOTHER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96777"/>
            <a:ext cx="3333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81150"/>
            <a:ext cx="6192688" cy="3631763"/>
          </a:xfrm>
          <a:prstGeom prst="rect">
            <a:avLst/>
          </a:prstGeom>
        </p:spPr>
        <p:txBody>
          <a:bodyPr wrap="square">
            <a:spAutoFit/>
          </a:bodyPr>
          <a:lstStyle/>
          <a:p>
            <a:pPr marL="342900" indent="-342900" algn="just">
              <a:buFont typeface="Arial" pitchFamily="34" charset="0"/>
              <a:buChar char="•"/>
            </a:pPr>
            <a:r>
              <a:rPr lang="en-IN" sz="2000" dirty="0">
                <a:latin typeface="Roboto Condensed" charset="0"/>
                <a:ea typeface="Roboto Condensed" charset="0"/>
              </a:rPr>
              <a:t>It is alleged that voting data can be altered by clipping a Memory Manipulator IC to the memory chip where Vote data is </a:t>
            </a:r>
            <a:r>
              <a:rPr lang="en-IN" sz="2000" dirty="0" smtClean="0">
                <a:latin typeface="Roboto Condensed" charset="0"/>
                <a:ea typeface="Roboto Condensed" charset="0"/>
              </a:rPr>
              <a:t>stored.</a:t>
            </a:r>
          </a:p>
          <a:p>
            <a:pPr marL="342900" indent="-342900" algn="just">
              <a:buFont typeface="Wingdings" charset="2"/>
              <a:buChar char="Ø"/>
            </a:pPr>
            <a:endParaRPr lang="en-IN" sz="2000" dirty="0">
              <a:latin typeface="Roboto Condensed" charset="0"/>
              <a:ea typeface="Roboto Condensed" charset="0"/>
            </a:endParaRPr>
          </a:p>
          <a:p>
            <a:pPr marL="342900" indent="-342900" algn="just">
              <a:buFont typeface="Wingdings" charset="2"/>
              <a:buChar char="Ø"/>
            </a:pPr>
            <a:r>
              <a:rPr lang="en-IN" sz="2000" dirty="0" smtClean="0">
                <a:latin typeface="Roboto Condensed" charset="0"/>
                <a:ea typeface="Roboto Condensed" charset="0"/>
              </a:rPr>
              <a:t>This </a:t>
            </a:r>
            <a:r>
              <a:rPr lang="en-IN" sz="2000" dirty="0">
                <a:latin typeface="Roboto Condensed" charset="0"/>
                <a:ea typeface="Roboto Condensed" charset="0"/>
              </a:rPr>
              <a:t>would need,</a:t>
            </a:r>
          </a:p>
          <a:p>
            <a:pPr marL="627063" indent="-185738" algn="just">
              <a:buFont typeface="Arial" pitchFamily="34" charset="0"/>
              <a:buChar char="•"/>
            </a:pPr>
            <a:r>
              <a:rPr lang="en-IN" sz="2000" dirty="0">
                <a:latin typeface="Roboto Condensed" charset="0"/>
                <a:ea typeface="Roboto Condensed" charset="0"/>
              </a:rPr>
              <a:t> </a:t>
            </a:r>
            <a:r>
              <a:rPr lang="en-IN" sz="1800" dirty="0">
                <a:latin typeface="Roboto Condensed" charset="0"/>
                <a:ea typeface="Roboto Condensed" charset="0"/>
              </a:rPr>
              <a:t>Full and free access to CUs after the Polling is over- </a:t>
            </a:r>
            <a:r>
              <a:rPr lang="en-IN" sz="1800" b="1" dirty="0">
                <a:solidFill>
                  <a:srgbClr val="D26F00"/>
                </a:solidFill>
                <a:latin typeface="Roboto Condensed"/>
                <a:ea typeface="Roboto Condensed"/>
                <a:cs typeface="Roboto Condensed"/>
              </a:rPr>
              <a:t>Ruled Out !!</a:t>
            </a:r>
          </a:p>
          <a:p>
            <a:pPr marL="627063" indent="-185738" algn="just">
              <a:buFont typeface="Arial" pitchFamily="34" charset="0"/>
              <a:buChar char="•"/>
            </a:pPr>
            <a:r>
              <a:rPr lang="en-IN" sz="1800" b="1" dirty="0">
                <a:solidFill>
                  <a:srgbClr val="003300"/>
                </a:solidFill>
                <a:latin typeface="Roboto Condensed"/>
                <a:ea typeface="Roboto Condensed"/>
                <a:cs typeface="Roboto Condensed"/>
              </a:rPr>
              <a:t> </a:t>
            </a:r>
            <a:r>
              <a:rPr lang="en-IN" sz="1800" dirty="0">
                <a:solidFill>
                  <a:srgbClr val="003300"/>
                </a:solidFill>
                <a:latin typeface="Roboto Condensed" charset="0"/>
                <a:ea typeface="Roboto Condensed" charset="0"/>
              </a:rPr>
              <a:t>Breaking</a:t>
            </a:r>
            <a:r>
              <a:rPr lang="en-IN" sz="1800" dirty="0">
                <a:latin typeface="Roboto Condensed" charset="0"/>
                <a:ea typeface="Roboto Condensed" charset="0"/>
              </a:rPr>
              <a:t> the seals and locks of the strong room in the presence of two layers of security plus the representatives of the candidates camping  near the strong room- </a:t>
            </a:r>
            <a:r>
              <a:rPr lang="en-IN" sz="1800" b="1" dirty="0">
                <a:solidFill>
                  <a:srgbClr val="D26F00"/>
                </a:solidFill>
                <a:latin typeface="Roboto Condensed"/>
                <a:ea typeface="Roboto Condensed"/>
                <a:cs typeface="Roboto Condensed"/>
              </a:rPr>
              <a:t>Ruled Out !!</a:t>
            </a:r>
            <a:endParaRPr lang="en-IN" sz="1800" dirty="0">
              <a:latin typeface="Roboto Condensed" charset="0"/>
              <a:ea typeface="Roboto Condensed" charset="0"/>
            </a:endParaRPr>
          </a:p>
          <a:p>
            <a:endParaRPr lang="en-IN" sz="2000" dirty="0">
              <a:latin typeface="Roboto Condensed" charset="0"/>
              <a:ea typeface="Roboto Condensed" charset="0"/>
            </a:endParaRPr>
          </a:p>
        </p:txBody>
      </p:sp>
    </p:spTree>
    <p:extLst>
      <p:ext uri="{BB962C8B-B14F-4D97-AF65-F5344CB8AC3E}">
        <p14:creationId xmlns:p14="http://schemas.microsoft.com/office/powerpoint/2010/main" val="2908534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6507832" cy="909464"/>
          </a:xfrm>
        </p:spPr>
        <p:txBody>
          <a:bodyPr/>
          <a:lstStyle/>
          <a:p>
            <a:r>
              <a:rPr lang="en-IN" sz="1800" dirty="0"/>
              <a:t>REPLACEMENT OF MICROCONTROLLER/MEMORY CHIP or MOTHERBOARD </a:t>
            </a:r>
            <a:r>
              <a:rPr lang="en-IN" sz="1800" dirty="0" smtClean="0"/>
              <a:t>IMPOSSIBLE</a:t>
            </a:r>
            <a:r>
              <a:rPr lang="en-IN" sz="1800" dirty="0"/>
              <a:t/>
            </a:r>
            <a:br>
              <a:rPr lang="en-IN" sz="1800" dirty="0"/>
            </a:b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39</a:t>
            </a:fld>
            <a:endParaRPr lang="en"/>
          </a:p>
        </p:txBody>
      </p:sp>
      <p:sp>
        <p:nvSpPr>
          <p:cNvPr id="4" name="Rectangle 3"/>
          <p:cNvSpPr/>
          <p:nvPr/>
        </p:nvSpPr>
        <p:spPr>
          <a:xfrm>
            <a:off x="-8965" y="1352550"/>
            <a:ext cx="8568952" cy="3462486"/>
          </a:xfrm>
          <a:prstGeom prst="rect">
            <a:avLst/>
          </a:prstGeom>
        </p:spPr>
        <p:txBody>
          <a:bodyPr wrap="square">
            <a:spAutoFit/>
          </a:bodyPr>
          <a:lstStyle/>
          <a:p>
            <a:pPr marL="236537" algn="just">
              <a:spcBef>
                <a:spcPts val="600"/>
              </a:spcBef>
              <a:defRPr/>
            </a:pPr>
            <a:r>
              <a:rPr lang="en-IN" sz="1700" b="1" dirty="0">
                <a:latin typeface="Roboto Condensed" charset="0"/>
                <a:ea typeface="Roboto Condensed" charset="0"/>
              </a:rPr>
              <a:t>Administrative Safeguards</a:t>
            </a:r>
          </a:p>
          <a:p>
            <a:pPr marL="457200" indent="-220663" algn="just">
              <a:spcBef>
                <a:spcPts val="600"/>
              </a:spcBef>
              <a:buFont typeface="Arial" pitchFamily="34" charset="0"/>
              <a:buChar char="•"/>
              <a:defRPr/>
            </a:pPr>
            <a:r>
              <a:rPr lang="en-IN" sz="1700" dirty="0">
                <a:latin typeface="Roboto Condensed" charset="0"/>
                <a:ea typeface="Roboto Condensed" charset="0"/>
              </a:rPr>
              <a:t>Chip replacement would require access to EVM Warehouses – </a:t>
            </a:r>
            <a:r>
              <a:rPr lang="en-IN" sz="1700" b="1" dirty="0">
                <a:solidFill>
                  <a:srgbClr val="D26F00"/>
                </a:solidFill>
                <a:latin typeface="Roboto Condensed"/>
                <a:ea typeface="Roboto Condensed"/>
                <a:cs typeface="Roboto Condensed"/>
              </a:rPr>
              <a:t>Ruled </a:t>
            </a:r>
            <a:r>
              <a:rPr lang="en-IN" sz="1700" b="1" dirty="0" smtClean="0">
                <a:solidFill>
                  <a:srgbClr val="D26F00"/>
                </a:solidFill>
                <a:latin typeface="Roboto Condensed"/>
                <a:ea typeface="Roboto Condensed"/>
                <a:cs typeface="Roboto Condensed"/>
              </a:rPr>
              <a:t>Out.</a:t>
            </a:r>
          </a:p>
          <a:p>
            <a:pPr marL="457200" indent="-220663" algn="just">
              <a:spcBef>
                <a:spcPts val="600"/>
              </a:spcBef>
              <a:buFont typeface="Arial" pitchFamily="34" charset="0"/>
              <a:buChar char="•"/>
              <a:defRPr/>
            </a:pPr>
            <a:r>
              <a:rPr lang="en-IN" sz="1700" dirty="0" smtClean="0">
                <a:latin typeface="Roboto Condensed" charset="0"/>
                <a:ea typeface="Roboto Condensed" charset="0"/>
              </a:rPr>
              <a:t>Any </a:t>
            </a:r>
            <a:r>
              <a:rPr lang="en-IN" sz="1700" dirty="0">
                <a:latin typeface="Roboto Condensed" charset="0"/>
                <a:ea typeface="Roboto Condensed" charset="0"/>
              </a:rPr>
              <a:t>chip replacement before FLC will get caught during </a:t>
            </a:r>
            <a:r>
              <a:rPr lang="en-IN" sz="1700" dirty="0" smtClean="0">
                <a:latin typeface="Roboto Condensed" charset="0"/>
                <a:ea typeface="Roboto Condensed" charset="0"/>
              </a:rPr>
              <a:t>FLC.</a:t>
            </a:r>
            <a:endParaRPr lang="en-IN" sz="1700" dirty="0">
              <a:latin typeface="Roboto Condensed" charset="0"/>
              <a:ea typeface="Roboto Condensed" charset="0"/>
            </a:endParaRPr>
          </a:p>
          <a:p>
            <a:pPr marL="457200" indent="-220663" algn="just">
              <a:spcBef>
                <a:spcPts val="600"/>
              </a:spcBef>
              <a:buFont typeface="Arial" pitchFamily="34" charset="0"/>
              <a:buChar char="•"/>
              <a:defRPr/>
            </a:pPr>
            <a:r>
              <a:rPr lang="en-IN" sz="1700" dirty="0" smtClean="0">
                <a:latin typeface="Roboto Condensed" charset="0"/>
                <a:ea typeface="Roboto Condensed" charset="0"/>
              </a:rPr>
              <a:t>Chip </a:t>
            </a:r>
            <a:r>
              <a:rPr lang="en-IN" sz="1700" dirty="0">
                <a:latin typeface="Roboto Condensed" charset="0"/>
                <a:ea typeface="Roboto Condensed" charset="0"/>
              </a:rPr>
              <a:t>Replacement  after FLC would require access to Strong Rooms and breaking of EVM Pink Paper seals– </a:t>
            </a:r>
            <a:r>
              <a:rPr lang="en-IN" sz="1700" b="1" dirty="0">
                <a:solidFill>
                  <a:srgbClr val="D26F00"/>
                </a:solidFill>
                <a:latin typeface="Roboto Condensed"/>
                <a:ea typeface="Roboto Condensed"/>
                <a:cs typeface="Roboto Condensed"/>
              </a:rPr>
              <a:t>Ruled </a:t>
            </a:r>
            <a:r>
              <a:rPr lang="en-IN" sz="1700" b="1" dirty="0" smtClean="0">
                <a:solidFill>
                  <a:srgbClr val="D26F00"/>
                </a:solidFill>
                <a:latin typeface="Roboto Condensed"/>
                <a:ea typeface="Roboto Condensed"/>
                <a:cs typeface="Roboto Condensed"/>
              </a:rPr>
              <a:t>Out.</a:t>
            </a:r>
            <a:endParaRPr lang="en-IN" sz="1700" b="1" dirty="0">
              <a:solidFill>
                <a:srgbClr val="D26F00"/>
              </a:solidFill>
              <a:latin typeface="Roboto Condensed"/>
              <a:ea typeface="Roboto Condensed"/>
              <a:cs typeface="Roboto Condensed"/>
            </a:endParaRPr>
          </a:p>
          <a:p>
            <a:pPr marL="236537" algn="just">
              <a:spcBef>
                <a:spcPct val="0"/>
              </a:spcBef>
              <a:defRPr/>
            </a:pPr>
            <a:endParaRPr lang="en-IN" sz="1700" b="1" dirty="0">
              <a:latin typeface="Roboto Condensed" charset="0"/>
              <a:ea typeface="Roboto Condensed" charset="0"/>
            </a:endParaRPr>
          </a:p>
          <a:p>
            <a:pPr marL="236537" algn="just">
              <a:spcBef>
                <a:spcPct val="0"/>
              </a:spcBef>
              <a:defRPr/>
            </a:pPr>
            <a:r>
              <a:rPr lang="en-IN" sz="1700" b="1" dirty="0">
                <a:latin typeface="Roboto Condensed" charset="0"/>
                <a:ea typeface="Roboto Condensed" charset="0"/>
              </a:rPr>
              <a:t>Technical </a:t>
            </a:r>
            <a:r>
              <a:rPr lang="en-IN" sz="1700" b="1" dirty="0" smtClean="0">
                <a:latin typeface="Roboto Condensed" charset="0"/>
                <a:ea typeface="Roboto Condensed" charset="0"/>
              </a:rPr>
              <a:t>Security</a:t>
            </a:r>
          </a:p>
          <a:p>
            <a:pPr marL="236537" algn="just">
              <a:spcBef>
                <a:spcPct val="0"/>
              </a:spcBef>
              <a:defRPr/>
            </a:pPr>
            <a:endParaRPr lang="en-IN" sz="1700" b="1" dirty="0" smtClean="0">
              <a:latin typeface="Roboto Condensed" charset="0"/>
              <a:ea typeface="Roboto Condensed" charset="0"/>
            </a:endParaRPr>
          </a:p>
          <a:p>
            <a:pPr marL="522287" indent="-285750" algn="just">
              <a:spcBef>
                <a:spcPct val="0"/>
              </a:spcBef>
              <a:buFont typeface="Arial" pitchFamily="34" charset="0"/>
              <a:buChar char="•"/>
              <a:defRPr/>
            </a:pPr>
            <a:r>
              <a:rPr lang="en-IN" sz="1700" dirty="0" smtClean="0">
                <a:latin typeface="Roboto Condensed" charset="0"/>
                <a:ea typeface="Roboto Condensed" charset="0"/>
              </a:rPr>
              <a:t>BUs </a:t>
            </a:r>
            <a:r>
              <a:rPr lang="en-IN" sz="1700" dirty="0">
                <a:latin typeface="Roboto Condensed" charset="0"/>
                <a:ea typeface="Roboto Condensed" charset="0"/>
              </a:rPr>
              <a:t>and CUs communicate only amongst themselves and go into error mode if connected to any other machine. Thus, </a:t>
            </a:r>
            <a:r>
              <a:rPr lang="en-IN" sz="1700" b="1" dirty="0">
                <a:solidFill>
                  <a:srgbClr val="D26F00"/>
                </a:solidFill>
                <a:latin typeface="Roboto Condensed"/>
                <a:ea typeface="Roboto Condensed"/>
                <a:cs typeface="Roboto Condensed"/>
              </a:rPr>
              <a:t>any modified EVM (with microcontroller /memory changed) would not be usable </a:t>
            </a:r>
            <a:r>
              <a:rPr lang="en-IN" sz="1700" dirty="0">
                <a:latin typeface="Roboto Condensed" charset="0"/>
                <a:ea typeface="Roboto Condensed" charset="0"/>
              </a:rPr>
              <a:t>even if someone is able to hypothetically bypass security arrangements and modify </a:t>
            </a:r>
            <a:r>
              <a:rPr lang="en-IN" sz="1700" dirty="0" smtClean="0">
                <a:latin typeface="Roboto Condensed" charset="0"/>
                <a:ea typeface="Roboto Condensed" charset="0"/>
              </a:rPr>
              <a:t>EVM.</a:t>
            </a:r>
            <a:endParaRPr lang="en-IN" sz="1700" dirty="0">
              <a:latin typeface="Roboto Condensed" charset="0"/>
              <a:ea typeface="Roboto Condensed" charset="0"/>
            </a:endParaRPr>
          </a:p>
        </p:txBody>
      </p:sp>
    </p:spTree>
    <p:extLst>
      <p:ext uri="{BB962C8B-B14F-4D97-AF65-F5344CB8AC3E}">
        <p14:creationId xmlns:p14="http://schemas.microsoft.com/office/powerpoint/2010/main" val="229211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r>
              <a:rPr lang="en-IN" dirty="0"/>
              <a:t>HISTORY OF EVM – 40 YEARS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a:t>
            </a:fld>
            <a:endParaRPr lang="en"/>
          </a:p>
        </p:txBody>
      </p:sp>
      <p:sp>
        <p:nvSpPr>
          <p:cNvPr id="5" name="Content Placeholder 3"/>
          <p:cNvSpPr txBox="1">
            <a:spLocks/>
          </p:cNvSpPr>
          <p:nvPr/>
        </p:nvSpPr>
        <p:spPr>
          <a:xfrm>
            <a:off x="3810000" y="3469872"/>
            <a:ext cx="5410200" cy="473478"/>
          </a:xfrm>
          <a:prstGeom prst="rect">
            <a:avLst/>
          </a:prstGeom>
        </p:spPr>
        <p:txBody>
          <a:bodyPr/>
          <a:lstStyle/>
          <a:p>
            <a:pPr lvl="0"/>
            <a:r>
              <a:rPr lang="en-IN" kern="1200" dirty="0">
                <a:solidFill>
                  <a:srgbClr val="263248"/>
                </a:solidFill>
                <a:latin typeface="Roboto Condensed Light"/>
                <a:ea typeface="Roboto Condensed Light"/>
                <a:cs typeface="Roboto Condensed Light"/>
              </a:rPr>
              <a:t>RP Act amended: enabling use EVMs </a:t>
            </a:r>
            <a:r>
              <a:rPr lang="en-IN" kern="1200" dirty="0" err="1">
                <a:solidFill>
                  <a:srgbClr val="263248"/>
                </a:solidFill>
                <a:latin typeface="Roboto Condensed Light"/>
                <a:ea typeface="Roboto Condensed Light"/>
                <a:cs typeface="Roboto Condensed Light"/>
              </a:rPr>
              <a:t>wef</a:t>
            </a:r>
            <a:r>
              <a:rPr lang="en-IN" kern="1200" dirty="0">
                <a:solidFill>
                  <a:srgbClr val="263248"/>
                </a:solidFill>
                <a:latin typeface="Roboto Condensed Light"/>
                <a:ea typeface="Roboto Condensed Light"/>
                <a:cs typeface="Roboto Condensed Light"/>
              </a:rPr>
              <a:t> </a:t>
            </a:r>
            <a:r>
              <a:rPr lang="en-IN" kern="1200" dirty="0" smtClean="0">
                <a:solidFill>
                  <a:srgbClr val="263248"/>
                </a:solidFill>
                <a:latin typeface="Roboto Condensed Light"/>
                <a:ea typeface="Roboto Condensed Light"/>
                <a:cs typeface="Roboto Condensed Light"/>
              </a:rPr>
              <a:t>15.03.1989.</a:t>
            </a:r>
            <a:endParaRPr lang="en-IN" kern="1200" dirty="0">
              <a:solidFill>
                <a:srgbClr val="263248"/>
              </a:solidFill>
              <a:latin typeface="Roboto Condensed Light"/>
              <a:ea typeface="Roboto Condensed Light"/>
              <a:cs typeface="Roboto Condensed Light"/>
            </a:endParaRPr>
          </a:p>
        </p:txBody>
      </p:sp>
      <p:sp>
        <p:nvSpPr>
          <p:cNvPr id="6" name="Content Placeholder 3"/>
          <p:cNvSpPr txBox="1">
            <a:spLocks/>
          </p:cNvSpPr>
          <p:nvPr/>
        </p:nvSpPr>
        <p:spPr>
          <a:xfrm>
            <a:off x="2879322" y="1428742"/>
            <a:ext cx="6121834" cy="430824"/>
          </a:xfrm>
          <a:prstGeom prst="rect">
            <a:avLst/>
          </a:prstGeom>
        </p:spPr>
        <p:txBody>
          <a:bodyPr vert="horz" lIns="0" tIns="0" rIns="0" bIns="0" rtlCol="0" anchor="ct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400" dirty="0">
                <a:solidFill>
                  <a:srgbClr val="263248"/>
                </a:solidFill>
                <a:latin typeface="Roboto Condensed Light"/>
                <a:ea typeface="Roboto Condensed Light"/>
                <a:cs typeface="Roboto Condensed Light"/>
              </a:rPr>
              <a:t>CEC- S L </a:t>
            </a:r>
            <a:r>
              <a:rPr lang="en-US" sz="1400" dirty="0" err="1">
                <a:solidFill>
                  <a:srgbClr val="263248"/>
                </a:solidFill>
                <a:latin typeface="Roboto Condensed Light"/>
                <a:ea typeface="Roboto Condensed Light"/>
                <a:cs typeface="Roboto Condensed Light"/>
              </a:rPr>
              <a:t>Shakdar</a:t>
            </a:r>
            <a:r>
              <a:rPr lang="en-US" sz="1400" dirty="0">
                <a:solidFill>
                  <a:srgbClr val="263248"/>
                </a:solidFill>
                <a:latin typeface="Roboto Condensed Light"/>
                <a:ea typeface="Roboto Condensed Light"/>
                <a:cs typeface="Roboto Condensed Light"/>
              </a:rPr>
              <a:t> </a:t>
            </a:r>
            <a:r>
              <a:rPr lang="en-IN" sz="1400" dirty="0">
                <a:solidFill>
                  <a:srgbClr val="263248"/>
                </a:solidFill>
                <a:latin typeface="Roboto Condensed Light"/>
                <a:ea typeface="Roboto Condensed Light"/>
                <a:cs typeface="Roboto Condensed Light"/>
              </a:rPr>
              <a:t>talked about </a:t>
            </a:r>
            <a:r>
              <a:rPr lang="en-IN" sz="1400" dirty="0">
                <a:solidFill>
                  <a:srgbClr val="263248"/>
                </a:solidFill>
                <a:latin typeface="Roboto Condensed Light"/>
                <a:ea typeface="Roboto Condensed Light"/>
                <a:cs typeface="Roboto Condensed Light"/>
                <a:sym typeface="Roboto Condensed Light"/>
              </a:rPr>
              <a:t>introducing</a:t>
            </a:r>
            <a:r>
              <a:rPr lang="en-IN" sz="1400" b="1" dirty="0">
                <a:solidFill>
                  <a:schemeClr val="tx1"/>
                </a:solidFill>
                <a:latin typeface="+mj-lt"/>
                <a:ea typeface="Intel Clear Light" panose="020B0404020203020204" pitchFamily="34" charset="0"/>
                <a:cs typeface="Intel Clear Light" panose="020B0404020203020204" pitchFamily="34" charset="0"/>
              </a:rPr>
              <a:t> </a:t>
            </a:r>
            <a:r>
              <a:rPr lang="en-IN" sz="1400" dirty="0">
                <a:solidFill>
                  <a:srgbClr val="263248"/>
                </a:solidFill>
                <a:latin typeface="Roboto Condensed Light"/>
                <a:ea typeface="Roboto Condensed Light"/>
                <a:cs typeface="Roboto Condensed Light"/>
              </a:rPr>
              <a:t>an Electronic </a:t>
            </a:r>
            <a:r>
              <a:rPr lang="en-IN" sz="1400" dirty="0" smtClean="0">
                <a:solidFill>
                  <a:srgbClr val="263248"/>
                </a:solidFill>
                <a:latin typeface="Roboto Condensed Light"/>
                <a:ea typeface="Roboto Condensed Light"/>
                <a:cs typeface="Roboto Condensed Light"/>
              </a:rPr>
              <a:t>machine.</a:t>
            </a:r>
            <a:endParaRPr lang="en-US" sz="1400" dirty="0">
              <a:solidFill>
                <a:srgbClr val="263248"/>
              </a:solidFill>
              <a:latin typeface="Roboto Condensed Light"/>
              <a:ea typeface="Roboto Condensed Light"/>
              <a:cs typeface="Roboto Condensed Light"/>
            </a:endParaRPr>
          </a:p>
        </p:txBody>
      </p:sp>
      <p:sp>
        <p:nvSpPr>
          <p:cNvPr id="7" name="Content Placeholder 3"/>
          <p:cNvSpPr txBox="1">
            <a:spLocks/>
          </p:cNvSpPr>
          <p:nvPr/>
        </p:nvSpPr>
        <p:spPr>
          <a:xfrm>
            <a:off x="3143240" y="1977792"/>
            <a:ext cx="5531733" cy="383077"/>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1400" dirty="0">
                <a:solidFill>
                  <a:srgbClr val="263248"/>
                </a:solidFill>
                <a:latin typeface="Roboto Condensed Light"/>
                <a:ea typeface="Roboto Condensed Light"/>
                <a:cs typeface="Roboto Condensed Light"/>
              </a:rPr>
              <a:t>EVMs developed and demonstrated by ECIL and </a:t>
            </a:r>
            <a:r>
              <a:rPr lang="en-IN" sz="1400" dirty="0" smtClean="0">
                <a:solidFill>
                  <a:srgbClr val="263248"/>
                </a:solidFill>
                <a:latin typeface="Roboto Condensed Light"/>
                <a:ea typeface="Roboto Condensed Light"/>
                <a:cs typeface="Roboto Condensed Light"/>
              </a:rPr>
              <a:t>BEL.</a:t>
            </a:r>
            <a:endParaRPr lang="en-US" sz="1400" b="1" dirty="0">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8" name="Content Placeholder 3"/>
          <p:cNvSpPr txBox="1">
            <a:spLocks/>
          </p:cNvSpPr>
          <p:nvPr/>
        </p:nvSpPr>
        <p:spPr>
          <a:xfrm>
            <a:off x="3429000" y="2412577"/>
            <a:ext cx="5404930" cy="585674"/>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en-IN" sz="1400" dirty="0" smtClean="0">
                <a:solidFill>
                  <a:srgbClr val="263248"/>
                </a:solidFill>
                <a:latin typeface="Roboto Condensed"/>
                <a:ea typeface="Roboto Condensed Light"/>
                <a:cs typeface="Roboto Condensed Light"/>
              </a:rPr>
              <a:t>EVMs </a:t>
            </a:r>
            <a:r>
              <a:rPr lang="en-IN" sz="1400" dirty="0">
                <a:solidFill>
                  <a:srgbClr val="263248"/>
                </a:solidFill>
                <a:latin typeface="Roboto Condensed"/>
                <a:ea typeface="Roboto Condensed Light"/>
                <a:cs typeface="Roboto Condensed Light"/>
              </a:rPr>
              <a:t>used </a:t>
            </a:r>
            <a:r>
              <a:rPr lang="en-IN" sz="1400" dirty="0" smtClean="0">
                <a:solidFill>
                  <a:srgbClr val="263248"/>
                </a:solidFill>
                <a:latin typeface="Roboto Condensed"/>
                <a:ea typeface="Roboto Condensed Light"/>
                <a:cs typeface="Roboto Condensed Light"/>
              </a:rPr>
              <a:t>first time in </a:t>
            </a:r>
            <a:r>
              <a:rPr lang="en-IN" sz="1400" dirty="0">
                <a:solidFill>
                  <a:srgbClr val="263248"/>
                </a:solidFill>
                <a:latin typeface="Roboto Condensed"/>
                <a:ea typeface="Roboto Condensed Light"/>
                <a:cs typeface="Roboto Condensed Light"/>
              </a:rPr>
              <a:t>50 polling stations of </a:t>
            </a:r>
            <a:r>
              <a:rPr lang="en-IN" sz="1400" dirty="0" err="1">
                <a:solidFill>
                  <a:srgbClr val="263248"/>
                </a:solidFill>
                <a:latin typeface="Roboto Condensed"/>
                <a:ea typeface="Roboto Condensed Light"/>
                <a:cs typeface="Roboto Condensed Light"/>
              </a:rPr>
              <a:t>Parur</a:t>
            </a:r>
            <a:r>
              <a:rPr lang="en-IN" sz="1400" dirty="0">
                <a:solidFill>
                  <a:srgbClr val="263248"/>
                </a:solidFill>
                <a:latin typeface="Roboto Condensed"/>
                <a:ea typeface="Roboto Condensed Light"/>
                <a:cs typeface="Roboto Condensed Light"/>
              </a:rPr>
              <a:t> </a:t>
            </a:r>
            <a:r>
              <a:rPr lang="en-IN" sz="1400" dirty="0" smtClean="0">
                <a:solidFill>
                  <a:srgbClr val="263248"/>
                </a:solidFill>
                <a:latin typeface="Roboto Condensed"/>
                <a:ea typeface="Roboto Condensed Light"/>
                <a:cs typeface="Roboto Condensed Light"/>
              </a:rPr>
              <a:t>AC </a:t>
            </a:r>
            <a:r>
              <a:rPr lang="en-IN" sz="1400" dirty="0">
                <a:solidFill>
                  <a:srgbClr val="263248"/>
                </a:solidFill>
                <a:latin typeface="Roboto Condensed"/>
                <a:ea typeface="Roboto Condensed Light"/>
                <a:cs typeface="Roboto Condensed Light"/>
              </a:rPr>
              <a:t>in Kerala.</a:t>
            </a:r>
            <a:r>
              <a:rPr lang="en-IN" sz="1400" dirty="0">
                <a:solidFill>
                  <a:schemeClr val="tx1"/>
                </a:solidFill>
                <a:latin typeface="Roboto Condensed"/>
                <a:ea typeface="Intel Clear Light" panose="020B0404020203020204" pitchFamily="34" charset="0"/>
                <a:cs typeface="Intel Clear Light" panose="020B0404020203020204" pitchFamily="34" charset="0"/>
              </a:rPr>
              <a:t>   </a:t>
            </a:r>
            <a:r>
              <a:rPr lang="en-IN" sz="1400" dirty="0" smtClean="0">
                <a:solidFill>
                  <a:srgbClr val="263248"/>
                </a:solidFill>
                <a:latin typeface="Roboto Condensed"/>
                <a:ea typeface="Roboto Condensed Light"/>
                <a:cs typeface="Roboto Condensed Light"/>
              </a:rPr>
              <a:t>And then </a:t>
            </a:r>
            <a:r>
              <a:rPr lang="en-IN" sz="1400" dirty="0">
                <a:solidFill>
                  <a:srgbClr val="263248"/>
                </a:solidFill>
                <a:latin typeface="Roboto Condensed"/>
                <a:ea typeface="Roboto Condensed Light"/>
                <a:cs typeface="Roboto Condensed Light"/>
              </a:rPr>
              <a:t>in 11 Assembly Constituencies</a:t>
            </a:r>
            <a:r>
              <a:rPr lang="en-IN" sz="1400" dirty="0" smtClean="0">
                <a:solidFill>
                  <a:srgbClr val="263248"/>
                </a:solidFill>
                <a:latin typeface="Roboto Condensed"/>
                <a:ea typeface="Roboto Condensed Light"/>
                <a:cs typeface="Roboto Condensed Light"/>
              </a:rPr>
              <a:t>: 8 </a:t>
            </a:r>
            <a:r>
              <a:rPr lang="en-IN" sz="1400" dirty="0">
                <a:solidFill>
                  <a:srgbClr val="263248"/>
                </a:solidFill>
                <a:latin typeface="Roboto Condensed"/>
                <a:ea typeface="Roboto Condensed Light"/>
                <a:cs typeface="Roboto Condensed Light"/>
              </a:rPr>
              <a:t>states, </a:t>
            </a:r>
            <a:r>
              <a:rPr lang="en-IN" sz="1400" dirty="0" smtClean="0">
                <a:solidFill>
                  <a:srgbClr val="263248"/>
                </a:solidFill>
                <a:latin typeface="Roboto Condensed"/>
                <a:ea typeface="Roboto Condensed Light"/>
                <a:cs typeface="Roboto Condensed Light"/>
              </a:rPr>
              <a:t>1UT.</a:t>
            </a:r>
            <a:endParaRPr lang="en-US" sz="1400" dirty="0">
              <a:solidFill>
                <a:srgbClr val="263248"/>
              </a:solidFill>
              <a:latin typeface="Roboto Condensed"/>
              <a:ea typeface="Roboto Condensed Light"/>
              <a:cs typeface="Roboto Condensed Light"/>
            </a:endParaRPr>
          </a:p>
        </p:txBody>
      </p:sp>
      <p:sp>
        <p:nvSpPr>
          <p:cNvPr id="9" name="Content Placeholder 3"/>
          <p:cNvSpPr txBox="1">
            <a:spLocks/>
          </p:cNvSpPr>
          <p:nvPr/>
        </p:nvSpPr>
        <p:spPr>
          <a:xfrm>
            <a:off x="3460376" y="2925291"/>
            <a:ext cx="5404930" cy="500066"/>
          </a:xfrm>
          <a:prstGeom prst="rect">
            <a:avLst/>
          </a:prstGeom>
        </p:spPr>
        <p:txBody>
          <a:bodyPr vert="horz" lIns="0" tIns="0" rIns="0" bIns="0" rtlCol="0" anchor="ct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1400" dirty="0" smtClean="0">
                <a:solidFill>
                  <a:srgbClr val="263248"/>
                </a:solidFill>
                <a:latin typeface="Roboto Condensed Light"/>
                <a:ea typeface="Roboto Condensed Light"/>
                <a:cs typeface="Roboto Condensed Light"/>
              </a:rPr>
              <a:t>SC suspends EVM usage: cannot </a:t>
            </a:r>
            <a:r>
              <a:rPr lang="en-IN" sz="1400" dirty="0">
                <a:solidFill>
                  <a:srgbClr val="263248"/>
                </a:solidFill>
                <a:latin typeface="Roboto Condensed Light"/>
                <a:ea typeface="Roboto Condensed Light"/>
                <a:cs typeface="Roboto Condensed Light"/>
              </a:rPr>
              <a:t>be used till RP Act is </a:t>
            </a:r>
            <a:r>
              <a:rPr lang="en-IN" sz="1400" dirty="0" smtClean="0">
                <a:solidFill>
                  <a:srgbClr val="263248"/>
                </a:solidFill>
                <a:latin typeface="Roboto Condensed Light"/>
                <a:ea typeface="Roboto Condensed Light"/>
                <a:cs typeface="Roboto Condensed Light"/>
              </a:rPr>
              <a:t>amended. </a:t>
            </a:r>
            <a:endParaRPr lang="en-IN" sz="1400" dirty="0">
              <a:solidFill>
                <a:srgbClr val="263248"/>
              </a:solidFill>
              <a:latin typeface="Roboto Condensed Light"/>
              <a:ea typeface="Roboto Condensed Light"/>
              <a:cs typeface="Roboto Condensed Light"/>
            </a:endParaRPr>
          </a:p>
        </p:txBody>
      </p:sp>
      <p:cxnSp>
        <p:nvCxnSpPr>
          <p:cNvPr id="10" name="Straight Connector 9"/>
          <p:cNvCxnSpPr/>
          <p:nvPr/>
        </p:nvCxnSpPr>
        <p:spPr>
          <a:xfrm>
            <a:off x="2592371" y="1923678"/>
            <a:ext cx="6044733"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7000" y="2343150"/>
            <a:ext cx="6044733" cy="30227"/>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22217" y="2969806"/>
            <a:ext cx="6003072" cy="33992"/>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43200" y="3513162"/>
            <a:ext cx="5932918" cy="23031"/>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5350"/>
            <a:ext cx="3886200" cy="3513079"/>
          </a:xfrm>
          <a:prstGeom prst="rect">
            <a:avLst/>
          </a:prstGeom>
        </p:spPr>
      </p:pic>
      <p:sp>
        <p:nvSpPr>
          <p:cNvPr id="31" name="TextBox 30"/>
          <p:cNvSpPr txBox="1"/>
          <p:nvPr/>
        </p:nvSpPr>
        <p:spPr>
          <a:xfrm>
            <a:off x="1000100" y="1419622"/>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1977</a:t>
            </a:r>
            <a:endParaRPr lang="en-IN" sz="2000" b="1" kern="1200" dirty="0">
              <a:solidFill>
                <a:srgbClr val="263248"/>
              </a:solidFill>
              <a:latin typeface="Roboto Condensed Light"/>
              <a:ea typeface="Roboto Condensed Light"/>
              <a:cs typeface="Roboto Condensed Light"/>
            </a:endParaRPr>
          </a:p>
        </p:txBody>
      </p:sp>
      <p:sp>
        <p:nvSpPr>
          <p:cNvPr id="33" name="TextBox 32"/>
          <p:cNvSpPr txBox="1"/>
          <p:nvPr/>
        </p:nvSpPr>
        <p:spPr>
          <a:xfrm>
            <a:off x="1142976" y="1978221"/>
            <a:ext cx="1571636" cy="400110"/>
          </a:xfrm>
          <a:prstGeom prst="rect">
            <a:avLst/>
          </a:prstGeom>
          <a:noFill/>
        </p:spPr>
        <p:txBody>
          <a:bodyPr wrap="square" rtlCol="0">
            <a:spAutoFit/>
          </a:bodyPr>
          <a:lstStyle>
            <a:defPPr marR="0" lvl="0" algn="l" rtl="0">
              <a:lnSpc>
                <a:spcPct val="100000"/>
              </a:lnSpc>
              <a:spcBef>
                <a:spcPts val="0"/>
              </a:spcBef>
              <a:spcAft>
                <a:spcPts val="0"/>
              </a:spcAft>
            </a:defPPr>
            <a:lvl1pPr algn="ctr">
              <a:defRPr sz="2000" b="1" kern="1200">
                <a:solidFill>
                  <a:srgbClr val="263248"/>
                </a:solidFill>
                <a:latin typeface="Roboto Condensed Light"/>
                <a:ea typeface="Roboto Condensed Light"/>
                <a:cs typeface="Roboto Condensed Light"/>
              </a:defRPr>
            </a:lvl1pPr>
          </a:lstStyle>
          <a:p>
            <a:r>
              <a:rPr lang="en-US" dirty="0"/>
              <a:t>1980-81</a:t>
            </a:r>
            <a:endParaRPr lang="en-IN" dirty="0"/>
          </a:p>
        </p:txBody>
      </p:sp>
      <p:sp>
        <p:nvSpPr>
          <p:cNvPr id="35" name="TextBox 34"/>
          <p:cNvSpPr txBox="1"/>
          <p:nvPr/>
        </p:nvSpPr>
        <p:spPr>
          <a:xfrm>
            <a:off x="1142976" y="2500312"/>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1982-83</a:t>
            </a:r>
            <a:endParaRPr lang="en-IN" sz="2000" b="1" kern="1200" dirty="0">
              <a:solidFill>
                <a:srgbClr val="263248"/>
              </a:solidFill>
              <a:latin typeface="Roboto Condensed Light"/>
              <a:ea typeface="Roboto Condensed Light"/>
              <a:cs typeface="Roboto Condensed Light"/>
            </a:endParaRPr>
          </a:p>
        </p:txBody>
      </p:sp>
      <p:sp>
        <p:nvSpPr>
          <p:cNvPr id="36" name="TextBox 35"/>
          <p:cNvSpPr txBox="1"/>
          <p:nvPr/>
        </p:nvSpPr>
        <p:spPr>
          <a:xfrm>
            <a:off x="1142976" y="2978353"/>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1984</a:t>
            </a:r>
            <a:endParaRPr lang="en-IN" sz="2000" b="1" kern="1200" dirty="0">
              <a:solidFill>
                <a:srgbClr val="263248"/>
              </a:solidFill>
              <a:latin typeface="Roboto Condensed Light"/>
              <a:ea typeface="Roboto Condensed Light"/>
              <a:cs typeface="Roboto Condensed Light"/>
            </a:endParaRPr>
          </a:p>
        </p:txBody>
      </p:sp>
      <p:sp>
        <p:nvSpPr>
          <p:cNvPr id="37" name="TextBox 36"/>
          <p:cNvSpPr txBox="1"/>
          <p:nvPr/>
        </p:nvSpPr>
        <p:spPr>
          <a:xfrm>
            <a:off x="1143000" y="3486150"/>
            <a:ext cx="1571636" cy="707886"/>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1988</a:t>
            </a:r>
          </a:p>
          <a:p>
            <a:pPr algn="ctr"/>
            <a:r>
              <a:rPr lang="en-US" sz="2000" b="1" kern="1200" dirty="0">
                <a:solidFill>
                  <a:schemeClr val="tx1"/>
                </a:solidFill>
                <a:latin typeface="Roboto Condensed Light"/>
                <a:ea typeface="Roboto Condensed Light"/>
                <a:cs typeface="Roboto Condensed Light"/>
              </a:rPr>
              <a:t>2018</a:t>
            </a:r>
            <a:endParaRPr lang="en-IN" sz="2000" b="1" kern="1200" dirty="0">
              <a:solidFill>
                <a:schemeClr val="tx1"/>
              </a:solidFill>
              <a:latin typeface="Roboto Condensed Light"/>
              <a:ea typeface="Roboto Condensed Light"/>
              <a:cs typeface="Roboto Condensed Light"/>
            </a:endParaRPr>
          </a:p>
        </p:txBody>
      </p:sp>
      <p:sp>
        <p:nvSpPr>
          <p:cNvPr id="38" name="Rectangle 37"/>
          <p:cNvSpPr/>
          <p:nvPr/>
        </p:nvSpPr>
        <p:spPr>
          <a:xfrm>
            <a:off x="76200" y="4248150"/>
            <a:ext cx="7162800" cy="553998"/>
          </a:xfrm>
          <a:prstGeom prst="rect">
            <a:avLst/>
          </a:prstGeom>
        </p:spPr>
        <p:txBody>
          <a:bodyPr wrap="square">
            <a:spAutoFit/>
          </a:bodyPr>
          <a:lstStyle/>
          <a:p>
            <a:pPr algn="just">
              <a:spcBef>
                <a:spcPts val="600"/>
              </a:spcBef>
              <a:defRPr/>
            </a:pPr>
            <a:r>
              <a:rPr lang="en-US" sz="1500" b="1" kern="1200" dirty="0">
                <a:solidFill>
                  <a:srgbClr val="263248"/>
                </a:solidFill>
                <a:latin typeface="Roboto Condensed Light"/>
                <a:ea typeface="Roboto Condensed Light"/>
                <a:cs typeface="Roboto Condensed Light"/>
              </a:rPr>
              <a:t>Since 2000, EVMs have been used in all </a:t>
            </a:r>
            <a:r>
              <a:rPr lang="en-US" sz="1500" b="1" kern="1200" dirty="0" smtClean="0">
                <a:solidFill>
                  <a:srgbClr val="263248"/>
                </a:solidFill>
                <a:latin typeface="Roboto Condensed Light"/>
                <a:ea typeface="Roboto Condensed Light"/>
                <a:cs typeface="Roboto Condensed Light"/>
              </a:rPr>
              <a:t>elections: </a:t>
            </a:r>
            <a:r>
              <a:rPr lang="en-US" sz="1500" b="1" kern="1200" dirty="0">
                <a:solidFill>
                  <a:schemeClr val="tx1"/>
                </a:solidFill>
                <a:latin typeface="Roboto Condensed Light"/>
                <a:ea typeface="Roboto Condensed Light"/>
                <a:cs typeface="Roboto Condensed Light"/>
              </a:rPr>
              <a:t>4 Lok Sabha and 122 </a:t>
            </a:r>
            <a:r>
              <a:rPr lang="en-US" sz="1500" b="1" kern="1200" dirty="0">
                <a:solidFill>
                  <a:srgbClr val="263248"/>
                </a:solidFill>
                <a:latin typeface="Roboto Condensed Light"/>
                <a:ea typeface="Roboto Condensed Light"/>
                <a:cs typeface="Roboto Condensed Light"/>
              </a:rPr>
              <a:t>State Legislative Assemblies</a:t>
            </a:r>
            <a:r>
              <a:rPr lang="en-US" sz="1500" b="1" dirty="0">
                <a:ln w="1905"/>
                <a:solidFill>
                  <a:schemeClr val="accent5">
                    <a:lumMod val="50000"/>
                  </a:schemeClr>
                </a:solidFill>
                <a:effectLst>
                  <a:innerShdw blurRad="69850" dist="43180" dir="5400000">
                    <a:srgbClr val="000000">
                      <a:alpha val="65000"/>
                    </a:srgbClr>
                  </a:innerShdw>
                </a:effectLst>
                <a:cs typeface="Aharoni" pitchFamily="2" charset="-79"/>
              </a:rPr>
              <a:t>.  </a:t>
            </a:r>
            <a:r>
              <a:rPr lang="en-US" sz="1500" b="1" dirty="0">
                <a:ln w="1905"/>
                <a:solidFill>
                  <a:schemeClr val="tx1"/>
                </a:solidFill>
                <a:effectLst>
                  <a:innerShdw blurRad="69850" dist="43180" dir="5400000">
                    <a:srgbClr val="000000">
                      <a:alpha val="65000"/>
                    </a:srgbClr>
                  </a:innerShdw>
                </a:effectLst>
                <a:cs typeface="Aharoni" pitchFamily="2" charset="-79"/>
              </a:rPr>
              <a:t>Till date, </a:t>
            </a:r>
            <a:r>
              <a:rPr lang="en-US" sz="1500" b="1" dirty="0" smtClean="0">
                <a:ln w="1905"/>
                <a:solidFill>
                  <a:srgbClr val="FF0000"/>
                </a:solidFill>
                <a:effectLst>
                  <a:innerShdw blurRad="69850" dist="43180" dir="5400000">
                    <a:srgbClr val="000000">
                      <a:alpha val="65000"/>
                    </a:srgbClr>
                  </a:innerShdw>
                </a:effectLst>
                <a:cs typeface="Aharoni" pitchFamily="2" charset="-79"/>
              </a:rPr>
              <a:t>&gt;</a:t>
            </a:r>
            <a:r>
              <a:rPr lang="en-US" sz="1500" b="1" u="sng" dirty="0" smtClean="0">
                <a:ln w="1905"/>
                <a:solidFill>
                  <a:srgbClr val="FF0000"/>
                </a:solidFill>
                <a:effectLst>
                  <a:innerShdw blurRad="69850" dist="43180" dir="5400000">
                    <a:srgbClr val="000000">
                      <a:alpha val="65000"/>
                    </a:srgbClr>
                  </a:innerShdw>
                </a:effectLst>
                <a:cs typeface="Aharoni" pitchFamily="2" charset="-79"/>
              </a:rPr>
              <a:t>315 </a:t>
            </a:r>
            <a:r>
              <a:rPr lang="en-US" sz="1500" b="1" u="sng" dirty="0">
                <a:ln w="1905"/>
                <a:solidFill>
                  <a:srgbClr val="FF0000"/>
                </a:solidFill>
                <a:effectLst>
                  <a:innerShdw blurRad="69850" dist="43180" dir="5400000">
                    <a:srgbClr val="000000">
                      <a:alpha val="65000"/>
                    </a:srgbClr>
                  </a:innerShdw>
                </a:effectLst>
                <a:cs typeface="Aharoni" pitchFamily="2" charset="-79"/>
              </a:rPr>
              <a:t>crore </a:t>
            </a:r>
            <a:r>
              <a:rPr lang="en-US" sz="1500" b="1" u="sng" dirty="0" smtClean="0">
                <a:ln w="1905"/>
                <a:solidFill>
                  <a:srgbClr val="FF0000"/>
                </a:solidFill>
                <a:effectLst>
                  <a:innerShdw blurRad="69850" dist="43180" dir="5400000">
                    <a:srgbClr val="000000">
                      <a:alpha val="65000"/>
                    </a:srgbClr>
                  </a:innerShdw>
                </a:effectLst>
                <a:cs typeface="Aharoni" pitchFamily="2" charset="-79"/>
              </a:rPr>
              <a:t>votes </a:t>
            </a:r>
            <a:r>
              <a:rPr lang="en-US" sz="1500" b="1" dirty="0" smtClean="0">
                <a:ln w="1905"/>
                <a:solidFill>
                  <a:schemeClr val="tx1"/>
                </a:solidFill>
                <a:effectLst>
                  <a:innerShdw blurRad="69850" dist="43180" dir="5400000">
                    <a:srgbClr val="000000">
                      <a:alpha val="65000"/>
                    </a:srgbClr>
                  </a:innerShdw>
                </a:effectLst>
                <a:cs typeface="Aharoni" pitchFamily="2" charset="-79"/>
              </a:rPr>
              <a:t>cast on EVMs.</a:t>
            </a:r>
            <a:endParaRPr lang="en-US" sz="1500" b="1" dirty="0">
              <a:ln w="1905"/>
              <a:solidFill>
                <a:schemeClr val="tx1"/>
              </a:solidFill>
              <a:effectLst>
                <a:innerShdw blurRad="69850" dist="43180" dir="5400000">
                  <a:srgbClr val="000000">
                    <a:alpha val="65000"/>
                  </a:srgbClr>
                </a:innerShdw>
              </a:effectLst>
              <a:cs typeface="Aharoni" pitchFamily="2" charset="-79"/>
            </a:endParaRPr>
          </a:p>
        </p:txBody>
      </p:sp>
      <p:pic>
        <p:nvPicPr>
          <p:cNvPr id="20" name="Picture 2" descr="Image result for INDIA OFFICIAL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00" y="915566"/>
            <a:ext cx="2865703" cy="3264025"/>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21" name="Content Placeholder 3"/>
          <p:cNvSpPr txBox="1">
            <a:spLocks/>
          </p:cNvSpPr>
          <p:nvPr/>
        </p:nvSpPr>
        <p:spPr>
          <a:xfrm>
            <a:off x="2461402" y="3873873"/>
            <a:ext cx="6324600" cy="381000"/>
          </a:xfrm>
          <a:prstGeom prst="rect">
            <a:avLst/>
          </a:prstGeom>
        </p:spPr>
        <p:txBody>
          <a:bodyPr/>
          <a:lstStyle/>
          <a:p>
            <a:pPr lvl="0"/>
            <a:r>
              <a:rPr lang="en-IN" sz="1600" b="1" kern="1200" dirty="0">
                <a:solidFill>
                  <a:srgbClr val="FF0000"/>
                </a:solidFill>
                <a:latin typeface="Roboto Condensed Light"/>
                <a:ea typeface="Roboto Condensed Light"/>
                <a:cs typeface="Roboto Condensed Light"/>
              </a:rPr>
              <a:t>SC dismissed petition asking for return to Ballot papers!</a:t>
            </a:r>
          </a:p>
        </p:txBody>
      </p:sp>
    </p:spTree>
    <p:extLst>
      <p:ext uri="{BB962C8B-B14F-4D97-AF65-F5344CB8AC3E}">
        <p14:creationId xmlns:p14="http://schemas.microsoft.com/office/powerpoint/2010/main" val="219707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TAMPERED SOURCE CODE “TROJAN” RULED OUT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40</a:t>
            </a:fld>
            <a:endParaRPr lang="en"/>
          </a:p>
        </p:txBody>
      </p:sp>
      <p:pic>
        <p:nvPicPr>
          <p:cNvPr id="19458" name="Picture 2" descr="Image result for trojan viru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067694"/>
            <a:ext cx="1800200" cy="142590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W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410" y="2114809"/>
            <a:ext cx="1266022" cy="1249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428750"/>
            <a:ext cx="6696744" cy="3570208"/>
          </a:xfrm>
          <a:prstGeom prst="rect">
            <a:avLst/>
          </a:prstGeom>
          <a:noFill/>
        </p:spPr>
        <p:txBody>
          <a:bodyPr wrap="square" rtlCol="0">
            <a:spAutoFit/>
          </a:bodyPr>
          <a:lstStyle/>
          <a:p>
            <a:pPr marL="457200" indent="-220663">
              <a:spcBef>
                <a:spcPts val="600"/>
              </a:spcBef>
              <a:buFont typeface="Arial" pitchFamily="34" charset="0"/>
              <a:buChar char="•"/>
              <a:defRPr/>
            </a:pPr>
            <a:r>
              <a:rPr lang="en-IN" sz="2000" dirty="0">
                <a:latin typeface="Roboto Condensed" charset="0"/>
                <a:ea typeface="Roboto Condensed" charset="0"/>
              </a:rPr>
              <a:t>It is alleged that Trojan can be introduced in </a:t>
            </a:r>
            <a:r>
              <a:rPr lang="en-IN" sz="2000" dirty="0" smtClean="0">
                <a:latin typeface="Roboto Condensed" charset="0"/>
                <a:ea typeface="Roboto Condensed" charset="0"/>
              </a:rPr>
              <a:t>the following </a:t>
            </a:r>
            <a:r>
              <a:rPr lang="en-IN" sz="2000" dirty="0">
                <a:latin typeface="Roboto Condensed" charset="0"/>
                <a:ea typeface="Roboto Condensed" charset="0"/>
              </a:rPr>
              <a:t>manner</a:t>
            </a:r>
          </a:p>
          <a:p>
            <a:pPr marL="914400" lvl="1" indent="-220663">
              <a:spcBef>
                <a:spcPts val="600"/>
              </a:spcBef>
              <a:buFont typeface="Arial" pitchFamily="34" charset="0"/>
              <a:buChar char="•"/>
              <a:defRPr/>
            </a:pPr>
            <a:r>
              <a:rPr lang="en-IN" sz="1800" dirty="0">
                <a:latin typeface="Roboto Condensed" charset="0"/>
                <a:ea typeface="Roboto Condensed" charset="0"/>
              </a:rPr>
              <a:t>by reprogramming the chip, or </a:t>
            </a:r>
          </a:p>
          <a:p>
            <a:pPr marL="914400" lvl="1" indent="-220663">
              <a:spcBef>
                <a:spcPts val="600"/>
              </a:spcBef>
              <a:buFont typeface="Arial" pitchFamily="34" charset="0"/>
              <a:buChar char="•"/>
              <a:defRPr/>
            </a:pPr>
            <a:r>
              <a:rPr lang="en-IN" sz="1800" dirty="0">
                <a:latin typeface="Roboto Condensed" charset="0"/>
                <a:ea typeface="Roboto Condensed" charset="0"/>
              </a:rPr>
              <a:t>by the chip manufacturer during fusing of the software.</a:t>
            </a:r>
          </a:p>
          <a:p>
            <a:pPr marL="457200" indent="-220663">
              <a:spcBef>
                <a:spcPct val="0"/>
              </a:spcBef>
              <a:buFont typeface="Arial" pitchFamily="34" charset="0"/>
              <a:buChar char="•"/>
              <a:defRPr/>
            </a:pPr>
            <a:endParaRPr lang="en-IN" sz="2000" dirty="0">
              <a:latin typeface="Roboto Condensed" charset="0"/>
              <a:ea typeface="Roboto Condensed" charset="0"/>
            </a:endParaRPr>
          </a:p>
          <a:p>
            <a:pPr marL="579437" indent="-342900">
              <a:spcBef>
                <a:spcPct val="0"/>
              </a:spcBef>
              <a:buFont typeface="Wingdings" charset="2"/>
              <a:buChar char="Ø"/>
              <a:defRPr/>
            </a:pPr>
            <a:r>
              <a:rPr lang="en-IN" sz="2000" dirty="0">
                <a:latin typeface="Roboto Condensed" charset="0"/>
                <a:ea typeface="Roboto Condensed" charset="0"/>
              </a:rPr>
              <a:t>Re-programming </a:t>
            </a:r>
            <a:r>
              <a:rPr lang="en-IN" sz="2000" b="1" dirty="0">
                <a:solidFill>
                  <a:srgbClr val="D26F00"/>
                </a:solidFill>
                <a:latin typeface="Roboto Condensed"/>
                <a:ea typeface="Roboto Condensed"/>
                <a:cs typeface="Roboto Condensed"/>
              </a:rPr>
              <a:t>Ruled Out</a:t>
            </a:r>
            <a:r>
              <a:rPr lang="en-IN" sz="2000" dirty="0">
                <a:latin typeface="Roboto Condensed" charset="0"/>
                <a:ea typeface="Roboto Condensed" charset="0"/>
              </a:rPr>
              <a:t> as these are OTP chips.</a:t>
            </a:r>
          </a:p>
          <a:p>
            <a:pPr marL="579437" indent="-342900">
              <a:spcBef>
                <a:spcPct val="0"/>
              </a:spcBef>
              <a:buFont typeface="Wingdings" charset="2"/>
              <a:buChar char="Ø"/>
              <a:defRPr/>
            </a:pPr>
            <a:r>
              <a:rPr lang="en-IN" sz="2000" dirty="0">
                <a:latin typeface="Roboto Condensed" charset="0"/>
                <a:ea typeface="Roboto Condensed" charset="0"/>
              </a:rPr>
              <a:t>Code tampering by the chip manufacturer </a:t>
            </a:r>
            <a:r>
              <a:rPr lang="en-IN" sz="2000" b="1" dirty="0">
                <a:solidFill>
                  <a:srgbClr val="D26F00"/>
                </a:solidFill>
                <a:latin typeface="Roboto Condensed"/>
                <a:ea typeface="Roboto Condensed"/>
                <a:cs typeface="Roboto Condensed"/>
              </a:rPr>
              <a:t>Ruled Out</a:t>
            </a:r>
            <a:r>
              <a:rPr lang="en-IN" sz="2000" dirty="0">
                <a:latin typeface="Roboto Condensed" charset="0"/>
                <a:ea typeface="Roboto Condensed" charset="0"/>
              </a:rPr>
              <a:t> as it will get caught during the code integrity check.</a:t>
            </a:r>
          </a:p>
          <a:p>
            <a:endParaRPr lang="en-IN" sz="2000" dirty="0">
              <a:latin typeface="Roboto Condensed" charset="0"/>
              <a:ea typeface="Roboto Condensed" charset="0"/>
            </a:endParaRPr>
          </a:p>
        </p:txBody>
      </p:sp>
    </p:spTree>
    <p:extLst>
      <p:ext uri="{BB962C8B-B14F-4D97-AF65-F5344CB8AC3E}">
        <p14:creationId xmlns:p14="http://schemas.microsoft.com/office/powerpoint/2010/main" val="1596343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POSSIBILITY OF VOTE STUFFING AFTER POLL CLOSURE</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41</a:t>
            </a:fld>
            <a:endParaRPr lang="en"/>
          </a:p>
        </p:txBody>
      </p:sp>
      <p:sp>
        <p:nvSpPr>
          <p:cNvPr id="5" name="Rectangle 4"/>
          <p:cNvSpPr/>
          <p:nvPr/>
        </p:nvSpPr>
        <p:spPr>
          <a:xfrm>
            <a:off x="228600" y="1428750"/>
            <a:ext cx="8064896" cy="3170099"/>
          </a:xfrm>
          <a:prstGeom prst="rect">
            <a:avLst/>
          </a:prstGeom>
        </p:spPr>
        <p:txBody>
          <a:bodyPr wrap="square">
            <a:spAutoFit/>
          </a:bodyPr>
          <a:lstStyle/>
          <a:p>
            <a:pPr marL="236537">
              <a:spcBef>
                <a:spcPct val="0"/>
              </a:spcBef>
              <a:defRPr/>
            </a:pPr>
            <a:r>
              <a:rPr lang="en-IN" sz="1800" b="1" dirty="0">
                <a:latin typeface="Roboto Condensed" charset="0"/>
                <a:ea typeface="Roboto Condensed" charset="0"/>
              </a:rPr>
              <a:t>Administrative safeguards</a:t>
            </a:r>
          </a:p>
          <a:p>
            <a:pPr marL="457200" indent="-220663" algn="just">
              <a:spcBef>
                <a:spcPct val="0"/>
              </a:spcBef>
              <a:buFont typeface="Arial" pitchFamily="34" charset="0"/>
              <a:buChar char="•"/>
              <a:defRPr/>
            </a:pPr>
            <a:r>
              <a:rPr lang="en-IN" sz="1600" dirty="0">
                <a:latin typeface="Roboto Condensed" charset="0"/>
                <a:ea typeface="Roboto Condensed" charset="0"/>
              </a:rPr>
              <a:t>Poll closed by pressing the “CLOSE” button on the CU after last vote, Representatives of candidates who are present signs on the </a:t>
            </a:r>
            <a:r>
              <a:rPr lang="en-IN" sz="1600" dirty="0" smtClean="0">
                <a:latin typeface="Roboto Condensed" charset="0"/>
                <a:ea typeface="Roboto Condensed" charset="0"/>
              </a:rPr>
              <a:t>seals.</a:t>
            </a:r>
            <a:endParaRPr lang="en-IN" sz="1600" dirty="0">
              <a:latin typeface="Roboto Condensed" charset="0"/>
              <a:ea typeface="Roboto Condensed" charset="0"/>
            </a:endParaRPr>
          </a:p>
          <a:p>
            <a:pPr marL="457200" indent="-220663" algn="just">
              <a:spcBef>
                <a:spcPct val="0"/>
              </a:spcBef>
              <a:buFont typeface="Arial" pitchFamily="34" charset="0"/>
              <a:buChar char="•"/>
              <a:defRPr/>
            </a:pPr>
            <a:r>
              <a:rPr lang="en-IN" sz="1600" dirty="0">
                <a:latin typeface="Roboto Condensed" charset="0"/>
                <a:ea typeface="Roboto Condensed" charset="0"/>
              </a:rPr>
              <a:t>EVM seals checked on counting </a:t>
            </a:r>
            <a:r>
              <a:rPr lang="en-IN" sz="1600" dirty="0" smtClean="0">
                <a:latin typeface="Roboto Condensed" charset="0"/>
                <a:ea typeface="Roboto Condensed" charset="0"/>
              </a:rPr>
              <a:t>day.</a:t>
            </a:r>
            <a:endParaRPr lang="en-IN" sz="1600" dirty="0">
              <a:latin typeface="Roboto Condensed" charset="0"/>
              <a:ea typeface="Roboto Condensed" charset="0"/>
            </a:endParaRPr>
          </a:p>
          <a:p>
            <a:pPr marL="457200" indent="-220663" algn="just">
              <a:spcBef>
                <a:spcPct val="0"/>
              </a:spcBef>
              <a:buFont typeface="Arial" pitchFamily="34" charset="0"/>
              <a:buChar char="•"/>
              <a:defRPr/>
            </a:pPr>
            <a:endParaRPr lang="en-IN" sz="1600" dirty="0">
              <a:latin typeface="Roboto Condensed" charset="0"/>
              <a:ea typeface="Roboto Condensed" charset="0"/>
            </a:endParaRPr>
          </a:p>
          <a:p>
            <a:pPr marL="236537" algn="just">
              <a:spcBef>
                <a:spcPct val="0"/>
              </a:spcBef>
              <a:defRPr/>
            </a:pPr>
            <a:r>
              <a:rPr lang="en-IN" sz="1800" b="1" dirty="0">
                <a:latin typeface="Roboto Condensed" charset="0"/>
                <a:ea typeface="Roboto Condensed" charset="0"/>
              </a:rPr>
              <a:t>What if seals broken and votes stuffed while </a:t>
            </a:r>
            <a:r>
              <a:rPr lang="en-IN" sz="1800" b="1" dirty="0" smtClean="0">
                <a:latin typeface="Roboto Condensed" charset="0"/>
                <a:ea typeface="Roboto Condensed" charset="0"/>
              </a:rPr>
              <a:t>transporting?</a:t>
            </a:r>
          </a:p>
          <a:p>
            <a:pPr marL="522287" indent="-285750" algn="just">
              <a:spcBef>
                <a:spcPct val="0"/>
              </a:spcBef>
              <a:buFont typeface="Arial" pitchFamily="34" charset="0"/>
              <a:buChar char="•"/>
              <a:defRPr/>
            </a:pPr>
            <a:r>
              <a:rPr lang="en-IN" sz="1600" dirty="0" smtClean="0">
                <a:latin typeface="Roboto Condensed" charset="0"/>
                <a:ea typeface="Roboto Condensed" charset="0"/>
              </a:rPr>
              <a:t>EVM </a:t>
            </a:r>
            <a:r>
              <a:rPr lang="en-IN" sz="1600" dirty="0">
                <a:latin typeface="Roboto Condensed" charset="0"/>
                <a:ea typeface="Roboto Condensed" charset="0"/>
              </a:rPr>
              <a:t>does not accept any votes after CLOSE button pressed in </a:t>
            </a:r>
            <a:r>
              <a:rPr lang="en-IN" sz="1600" dirty="0" smtClean="0">
                <a:latin typeface="Roboto Condensed" charset="0"/>
                <a:ea typeface="Roboto Condensed" charset="0"/>
              </a:rPr>
              <a:t>CU.</a:t>
            </a:r>
            <a:endParaRPr lang="en-IN" sz="1600" dirty="0">
              <a:latin typeface="Roboto Condensed" charset="0"/>
              <a:ea typeface="Roboto Condensed" charset="0"/>
            </a:endParaRPr>
          </a:p>
          <a:p>
            <a:pPr marL="579437" indent="-342900" algn="just">
              <a:spcBef>
                <a:spcPct val="0"/>
              </a:spcBef>
              <a:buFont typeface="Arial"/>
              <a:buChar char="•"/>
              <a:defRPr/>
            </a:pPr>
            <a:endParaRPr lang="en-IN" sz="1600" dirty="0">
              <a:latin typeface="Roboto Condensed" charset="0"/>
              <a:ea typeface="Roboto Condensed" charset="0"/>
            </a:endParaRPr>
          </a:p>
          <a:p>
            <a:pPr marL="236537" algn="just">
              <a:spcBef>
                <a:spcPct val="0"/>
              </a:spcBef>
              <a:defRPr/>
            </a:pPr>
            <a:r>
              <a:rPr lang="en-IN" sz="1800" b="1" dirty="0">
                <a:latin typeface="Roboto Condensed" charset="0"/>
                <a:ea typeface="Roboto Condensed" charset="0"/>
              </a:rPr>
              <a:t>What if CLOSE button not properly pressed and Votes Stuffed while transporting?</a:t>
            </a:r>
          </a:p>
          <a:p>
            <a:pPr marL="457200" indent="-220663" algn="just">
              <a:spcBef>
                <a:spcPct val="0"/>
              </a:spcBef>
              <a:buFont typeface="Arial" pitchFamily="34" charset="0"/>
              <a:buChar char="•"/>
              <a:defRPr/>
            </a:pPr>
            <a:r>
              <a:rPr lang="en-IN" sz="1600" dirty="0">
                <a:latin typeface="Roboto Condensed" charset="0"/>
                <a:ea typeface="Roboto Condensed" charset="0"/>
              </a:rPr>
              <a:t>Poll Closure time recorded in the PO’s diary and any votes polled in the EVM after this time can be identified due to time stamping of key </a:t>
            </a:r>
            <a:r>
              <a:rPr lang="en-IN" sz="1600" dirty="0" smtClean="0">
                <a:latin typeface="Roboto Condensed" charset="0"/>
                <a:ea typeface="Roboto Condensed" charset="0"/>
              </a:rPr>
              <a:t>presses.</a:t>
            </a:r>
            <a:endParaRPr lang="en-IN" sz="1600" dirty="0">
              <a:latin typeface="Roboto Condensed" charset="0"/>
              <a:ea typeface="Roboto Condensed" charset="0"/>
            </a:endParaRPr>
          </a:p>
        </p:txBody>
      </p:sp>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57200" y="3257550"/>
            <a:ext cx="4946676" cy="1159800"/>
          </a:xfrm>
          <a:prstGeom prst="rect">
            <a:avLst/>
          </a:prstGeom>
        </p:spPr>
        <p:txBody>
          <a:bodyPr lIns="91425" tIns="91425" rIns="91425" bIns="91425" anchor="b" anchorCtr="0">
            <a:noAutofit/>
          </a:bodyPr>
          <a:lstStyle/>
          <a:p>
            <a:pPr lvl="0"/>
            <a:r>
              <a:rPr lang="en-IN" dirty="0"/>
              <a:t>DEFECTIVE </a:t>
            </a:r>
            <a:r>
              <a:rPr lang="en-IN"/>
              <a:t>VS TAMPERED </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42</a:t>
            </a:fld>
            <a:endParaRPr lang="en"/>
          </a:p>
        </p:txBody>
      </p:sp>
    </p:spTree>
    <p:extLst>
      <p:ext uri="{BB962C8B-B14F-4D97-AF65-F5344CB8AC3E}">
        <p14:creationId xmlns:p14="http://schemas.microsoft.com/office/powerpoint/2010/main" val="1832486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DEFECTIVE/NON-FUNCTIONING </a:t>
            </a:r>
            <a:r>
              <a:rPr lang="en-US" dirty="0"/>
              <a:t>VS </a:t>
            </a:r>
            <a:r>
              <a:rPr lang="en-US" dirty="0" smtClean="0"/>
              <a:t>MANIPULATION/TAMPERED      (1/2)</a:t>
            </a: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43</a:t>
            </a:fld>
            <a:endParaRPr lang="en"/>
          </a:p>
        </p:txBody>
      </p:sp>
      <p:sp>
        <p:nvSpPr>
          <p:cNvPr id="4" name="TextBox 3"/>
          <p:cNvSpPr txBox="1"/>
          <p:nvPr/>
        </p:nvSpPr>
        <p:spPr>
          <a:xfrm>
            <a:off x="464244" y="1581150"/>
            <a:ext cx="8001000" cy="3323987"/>
          </a:xfrm>
          <a:prstGeom prst="rect">
            <a:avLst/>
          </a:prstGeom>
          <a:noFill/>
        </p:spPr>
        <p:txBody>
          <a:bodyPr wrap="square" rtlCol="0">
            <a:spAutoFit/>
          </a:bodyPr>
          <a:lstStyle/>
          <a:p>
            <a:pPr marL="285750" indent="-285750" algn="just">
              <a:buFont typeface="Arial" charset="0"/>
              <a:buChar char="•"/>
            </a:pPr>
            <a:r>
              <a:rPr lang="en-US" sz="1500" b="1" dirty="0" smtClean="0">
                <a:latin typeface="Roboto Condensed"/>
              </a:rPr>
              <a:t>Tampered </a:t>
            </a:r>
            <a:r>
              <a:rPr lang="en-US" sz="1500" dirty="0" smtClean="0">
                <a:latin typeface="Roboto Condensed"/>
              </a:rPr>
              <a:t>machine is one which would behave in a predefined biased manner to favor someone.</a:t>
            </a:r>
          </a:p>
          <a:p>
            <a:pPr marL="285750" indent="-285750" algn="just">
              <a:buFont typeface="Arial" charset="0"/>
              <a:buChar char="•"/>
            </a:pPr>
            <a:endParaRPr lang="en-US" sz="1500" dirty="0" smtClean="0">
              <a:latin typeface="Roboto Condensed"/>
            </a:endParaRPr>
          </a:p>
          <a:p>
            <a:pPr marL="285750" indent="-285750" algn="just">
              <a:buFont typeface="Arial" charset="0"/>
              <a:buChar char="•"/>
            </a:pPr>
            <a:r>
              <a:rPr lang="en-US" sz="1500" b="1" dirty="0" smtClean="0">
                <a:latin typeface="Roboto Condensed"/>
              </a:rPr>
              <a:t>Malfunctioning</a:t>
            </a:r>
            <a:r>
              <a:rPr lang="en-US" sz="1500" dirty="0" smtClean="0">
                <a:latin typeface="Roboto Condensed"/>
              </a:rPr>
              <a:t> machine is one which would randomly behave erroneously, but without a predefined biased manner.</a:t>
            </a:r>
          </a:p>
          <a:p>
            <a:pPr marL="285750" indent="-285750" algn="just">
              <a:buFont typeface="Arial" charset="0"/>
              <a:buChar char="•"/>
            </a:pPr>
            <a:endParaRPr lang="en-US" sz="1500" dirty="0" smtClean="0">
              <a:latin typeface="Roboto Condensed"/>
            </a:endParaRPr>
          </a:p>
          <a:p>
            <a:pPr marL="285750" indent="-285750" algn="just">
              <a:buFont typeface="Arial" charset="0"/>
              <a:buChar char="•"/>
            </a:pPr>
            <a:r>
              <a:rPr lang="en-US" sz="1500" b="1" dirty="0" smtClean="0">
                <a:latin typeface="Roboto Condensed"/>
              </a:rPr>
              <a:t>Defective or Non-functioning </a:t>
            </a:r>
            <a:r>
              <a:rPr lang="en-US" sz="1500" dirty="0" smtClean="0">
                <a:latin typeface="Roboto Condensed"/>
              </a:rPr>
              <a:t>machine is one which becomes in-operative. </a:t>
            </a:r>
          </a:p>
          <a:p>
            <a:pPr marL="285750" indent="-285750" algn="just">
              <a:buFont typeface="Arial" charset="0"/>
              <a:buChar char="•"/>
            </a:pPr>
            <a:endParaRPr lang="en-US" sz="1500" dirty="0" smtClean="0">
              <a:latin typeface="Roboto Condensed"/>
            </a:endParaRPr>
          </a:p>
          <a:p>
            <a:pPr marL="285750" indent="-285750" algn="just">
              <a:buFont typeface="Arial" charset="0"/>
              <a:buChar char="•"/>
            </a:pPr>
            <a:r>
              <a:rPr lang="en-US" sz="1500" dirty="0" smtClean="0">
                <a:latin typeface="Roboto Condensed"/>
              </a:rPr>
              <a:t>While 1-2% EVMs may become Defective/Non-functional (and are replaced with good EVMs), </a:t>
            </a:r>
            <a:r>
              <a:rPr lang="en-US" sz="1500" b="1" dirty="0" smtClean="0">
                <a:latin typeface="Roboto Condensed"/>
              </a:rPr>
              <a:t>no case of Malfunctioning EVM (i.e. one recording wrong vote) ever reported.</a:t>
            </a:r>
          </a:p>
          <a:p>
            <a:pPr marL="285750" indent="-285750" algn="just">
              <a:buFont typeface="Arial" charset="0"/>
              <a:buChar char="•"/>
            </a:pPr>
            <a:endParaRPr lang="en-US" sz="1500" dirty="0" smtClean="0">
              <a:latin typeface="Roboto Condensed"/>
            </a:endParaRPr>
          </a:p>
          <a:p>
            <a:pPr marL="285750" indent="-285750" algn="just">
              <a:buFont typeface="Arial" charset="0"/>
              <a:buChar char="•"/>
            </a:pPr>
            <a:r>
              <a:rPr lang="en-US" sz="1500" b="1" dirty="0" smtClean="0">
                <a:latin typeface="Roboto Condensed"/>
              </a:rPr>
              <a:t>Question of Tampering absolutely ruled out </a:t>
            </a:r>
            <a:r>
              <a:rPr lang="en-US" sz="1500" dirty="0" smtClean="0">
                <a:latin typeface="Roboto Condensed"/>
              </a:rPr>
              <a:t>due to several layers of technical and administrative safeguards.</a:t>
            </a:r>
            <a:endParaRPr lang="en-US" sz="1500" dirty="0">
              <a:latin typeface="Roboto Condensed"/>
            </a:endParaRPr>
          </a:p>
        </p:txBody>
      </p:sp>
    </p:spTree>
    <p:extLst>
      <p:ext uri="{BB962C8B-B14F-4D97-AF65-F5344CB8AC3E}">
        <p14:creationId xmlns:p14="http://schemas.microsoft.com/office/powerpoint/2010/main" val="1843263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2575"/>
            <a:ext cx="5310675" cy="766200"/>
          </a:xfrm>
        </p:spPr>
        <p:txBody>
          <a:bodyPr/>
          <a:lstStyle/>
          <a:p>
            <a:r>
              <a:rPr lang="en-US" dirty="0" smtClean="0"/>
              <a:t>DEFECTIVE/NON-FUNCTIONING </a:t>
            </a:r>
            <a:r>
              <a:rPr lang="en-US" dirty="0"/>
              <a:t>VS </a:t>
            </a:r>
            <a:r>
              <a:rPr lang="en-US" dirty="0" smtClean="0"/>
              <a:t>MANIPULATION/TAMPERED      (2/2)</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44</a:t>
            </a:fld>
            <a:endParaRPr lang="en"/>
          </a:p>
        </p:txBody>
      </p:sp>
      <p:sp>
        <p:nvSpPr>
          <p:cNvPr id="5" name="TextBox 4"/>
          <p:cNvSpPr txBox="1"/>
          <p:nvPr/>
        </p:nvSpPr>
        <p:spPr>
          <a:xfrm>
            <a:off x="609600" y="4666890"/>
            <a:ext cx="4750018" cy="307777"/>
          </a:xfrm>
          <a:prstGeom prst="rect">
            <a:avLst/>
          </a:prstGeom>
          <a:noFill/>
        </p:spPr>
        <p:txBody>
          <a:bodyPr wrap="none" rtlCol="0">
            <a:spAutoFit/>
          </a:bodyPr>
          <a:lstStyle/>
          <a:p>
            <a:pPr>
              <a:buFont typeface="Wingdings" pitchFamily="2" charset="2"/>
              <a:buChar char="v"/>
            </a:pPr>
            <a:r>
              <a:rPr lang="en-IN" b="1" dirty="0" smtClean="0">
                <a:solidFill>
                  <a:srgbClr val="FF0000"/>
                </a:solidFill>
                <a:latin typeface="Roboto Condensed"/>
              </a:rPr>
              <a:t>However</a:t>
            </a:r>
            <a:r>
              <a:rPr lang="en-IN" b="1" dirty="0">
                <a:solidFill>
                  <a:srgbClr val="FF0000"/>
                </a:solidFill>
                <a:latin typeface="Roboto Condensed"/>
              </a:rPr>
              <a:t>, </a:t>
            </a:r>
            <a:r>
              <a:rPr lang="en-IN" b="1" u="sng" dirty="0">
                <a:solidFill>
                  <a:srgbClr val="FF0000"/>
                </a:solidFill>
                <a:latin typeface="Roboto Condensed"/>
              </a:rPr>
              <a:t>No incident of EVM tampering ever found</a:t>
            </a:r>
            <a:r>
              <a:rPr lang="en-IN" b="1" dirty="0">
                <a:solidFill>
                  <a:srgbClr val="FF0000"/>
                </a:solidFill>
                <a:latin typeface="Roboto Condensed"/>
              </a:rPr>
              <a:t>.</a:t>
            </a:r>
          </a:p>
        </p:txBody>
      </p:sp>
      <p:graphicFrame>
        <p:nvGraphicFramePr>
          <p:cNvPr id="7" name="Table 6"/>
          <p:cNvGraphicFramePr>
            <a:graphicFrameLocks noGrp="1"/>
          </p:cNvGraphicFramePr>
          <p:nvPr>
            <p:extLst>
              <p:ext uri="{D42A27DB-BD31-4B8C-83A1-F6EECF244321}">
                <p14:modId xmlns:p14="http://schemas.microsoft.com/office/powerpoint/2010/main" val="3258453161"/>
              </p:ext>
            </p:extLst>
          </p:nvPr>
        </p:nvGraphicFramePr>
        <p:xfrm>
          <a:off x="609600" y="1435111"/>
          <a:ext cx="8001000" cy="3048000"/>
        </p:xfrm>
        <a:graphic>
          <a:graphicData uri="http://schemas.openxmlformats.org/drawingml/2006/table">
            <a:tbl>
              <a:tblPr firstRow="1" bandRow="1">
                <a:tableStyleId>{AC4736EF-B247-40E9-99D8-7BE3D6193753}</a:tableStyleId>
              </a:tblPr>
              <a:tblGrid>
                <a:gridCol w="3743587">
                  <a:extLst>
                    <a:ext uri="{9D8B030D-6E8A-4147-A177-3AD203B41FA5}">
                      <a16:colId xmlns:a16="http://schemas.microsoft.com/office/drawing/2014/main" val="3094658194"/>
                    </a:ext>
                  </a:extLst>
                </a:gridCol>
                <a:gridCol w="4257413">
                  <a:extLst>
                    <a:ext uri="{9D8B030D-6E8A-4147-A177-3AD203B41FA5}">
                      <a16:colId xmlns:a16="http://schemas.microsoft.com/office/drawing/2014/main" val="3384639643"/>
                    </a:ext>
                  </a:extLst>
                </a:gridCol>
              </a:tblGrid>
              <a:tr h="281940">
                <a:tc>
                  <a:txBody>
                    <a:bodyPr/>
                    <a:lstStyle/>
                    <a:p>
                      <a:pPr algn="ctr"/>
                      <a:r>
                        <a:rPr lang="en-IN" b="1" dirty="0" smtClean="0">
                          <a:solidFill>
                            <a:schemeClr val="bg1"/>
                          </a:solidFill>
                          <a:latin typeface="Roboto Condensed"/>
                        </a:rPr>
                        <a:t>Defective/Non-functional</a:t>
                      </a:r>
                      <a:endParaRPr lang="en-IN" b="1" dirty="0">
                        <a:solidFill>
                          <a:schemeClr val="bg1"/>
                        </a:solidFill>
                        <a:latin typeface="Roboto Condensed"/>
                      </a:endParaRPr>
                    </a:p>
                  </a:txBody>
                  <a:tcPr>
                    <a:solidFill>
                      <a:schemeClr val="accent1"/>
                    </a:solidFill>
                  </a:tcPr>
                </a:tc>
                <a:tc>
                  <a:txBody>
                    <a:bodyPr/>
                    <a:lstStyle/>
                    <a:p>
                      <a:pPr algn="ctr"/>
                      <a:r>
                        <a:rPr lang="en-IN" b="1" dirty="0" smtClean="0">
                          <a:solidFill>
                            <a:schemeClr val="bg1"/>
                          </a:solidFill>
                          <a:latin typeface="Roboto Condensed"/>
                        </a:rPr>
                        <a:t>Manipulation/Tampering</a:t>
                      </a:r>
                      <a:endParaRPr lang="en-IN" b="1" dirty="0">
                        <a:solidFill>
                          <a:schemeClr val="bg1"/>
                        </a:solidFill>
                        <a:latin typeface="Roboto Condensed"/>
                      </a:endParaRPr>
                    </a:p>
                  </a:txBody>
                  <a:tcPr>
                    <a:solidFill>
                      <a:schemeClr val="accent1"/>
                    </a:solidFill>
                  </a:tcPr>
                </a:tc>
                <a:extLst>
                  <a:ext uri="{0D108BD9-81ED-4DB2-BD59-A6C34878D82A}">
                    <a16:rowId xmlns:a16="http://schemas.microsoft.com/office/drawing/2014/main" val="3078074368"/>
                  </a:ext>
                </a:extLst>
              </a:tr>
              <a:tr h="761238">
                <a:tc>
                  <a:txBody>
                    <a:bodyPr/>
                    <a:lstStyle/>
                    <a:p>
                      <a:pPr algn="just"/>
                      <a:r>
                        <a:rPr lang="en-IN" sz="1200" dirty="0" smtClean="0">
                          <a:latin typeface="Roboto Condensed"/>
                        </a:rPr>
                        <a:t>An EVM can be said defective/non-functional,</a:t>
                      </a:r>
                      <a:r>
                        <a:rPr lang="en-IN" sz="1200" baseline="0" dirty="0" smtClean="0">
                          <a:latin typeface="Roboto Condensed"/>
                        </a:rPr>
                        <a:t> if they do not work due to any mechanical/electronic fault.</a:t>
                      </a:r>
                      <a:endParaRPr lang="en-IN" sz="1200" dirty="0">
                        <a:latin typeface="Roboto Condensed"/>
                      </a:endParaRPr>
                    </a:p>
                  </a:txBody>
                  <a:tcPr>
                    <a:solidFill>
                      <a:srgbClr val="DDDDDD"/>
                    </a:solidFill>
                  </a:tcPr>
                </a:tc>
                <a:tc>
                  <a:txBody>
                    <a:bodyPr/>
                    <a:lstStyle/>
                    <a:p>
                      <a:pPr algn="just"/>
                      <a:r>
                        <a:rPr lang="en-IN" sz="1200" dirty="0" smtClean="0">
                          <a:latin typeface="Roboto Condensed"/>
                        </a:rPr>
                        <a:t>An EVM can be said manipulated/Tampered,</a:t>
                      </a:r>
                      <a:r>
                        <a:rPr lang="en-IN" sz="1200" baseline="0" dirty="0" smtClean="0">
                          <a:latin typeface="Roboto Condensed"/>
                        </a:rPr>
                        <a:t> if someone has made unauthorised alteration to interfere in its working. The same is ruled out due to technical security implemented in EVM and administrative safeguards prescribed by ECI.</a:t>
                      </a:r>
                      <a:endParaRPr lang="en-IN" sz="1200" dirty="0">
                        <a:latin typeface="Roboto Condensed"/>
                      </a:endParaRPr>
                    </a:p>
                  </a:txBody>
                  <a:tcPr>
                    <a:solidFill>
                      <a:srgbClr val="DDDDDD"/>
                    </a:solidFill>
                  </a:tcPr>
                </a:tc>
                <a:extLst>
                  <a:ext uri="{0D108BD9-81ED-4DB2-BD59-A6C34878D82A}">
                    <a16:rowId xmlns:a16="http://schemas.microsoft.com/office/drawing/2014/main" val="3534002054"/>
                  </a:ext>
                </a:extLst>
              </a:tr>
              <a:tr h="592074">
                <a:tc>
                  <a:txBody>
                    <a:bodyPr/>
                    <a:lstStyle/>
                    <a:p>
                      <a:pPr algn="just"/>
                      <a:r>
                        <a:rPr lang="en-IN" sz="1200" dirty="0" smtClean="0">
                          <a:latin typeface="Roboto Condensed"/>
                        </a:rPr>
                        <a:t>Dictionary</a:t>
                      </a:r>
                      <a:r>
                        <a:rPr lang="en-IN" sz="1200" baseline="0" dirty="0" smtClean="0">
                          <a:latin typeface="Roboto Condensed"/>
                        </a:rPr>
                        <a:t> meaning- ‘Failing to work or function properly’.</a:t>
                      </a:r>
                      <a:endParaRPr lang="en-IN" sz="1200" dirty="0">
                        <a:latin typeface="Roboto Condensed"/>
                      </a:endParaRPr>
                    </a:p>
                  </a:txBody>
                  <a:tcPr>
                    <a:solidFill>
                      <a:srgbClr val="CED8E7"/>
                    </a:solidFill>
                  </a:tcPr>
                </a:tc>
                <a:tc>
                  <a:txBody>
                    <a:bodyPr/>
                    <a:lstStyle/>
                    <a:p>
                      <a:pPr algn="just"/>
                      <a:r>
                        <a:rPr lang="en-IN" sz="1200" dirty="0" smtClean="0">
                          <a:latin typeface="Roboto Condensed"/>
                        </a:rPr>
                        <a:t>Dictionary Meaning- ‘to interfere in an illegal &amp; disruptive manner or to make</a:t>
                      </a:r>
                      <a:r>
                        <a:rPr lang="en-IN" sz="1200" baseline="0" dirty="0" smtClean="0">
                          <a:latin typeface="Roboto Condensed"/>
                        </a:rPr>
                        <a:t> alterations or adjustments, especially </a:t>
                      </a:r>
                      <a:r>
                        <a:rPr lang="en-IN" sz="1200" u="sng" baseline="0" dirty="0" smtClean="0">
                          <a:latin typeface="Roboto Condensed"/>
                        </a:rPr>
                        <a:t>secretly</a:t>
                      </a:r>
                      <a:r>
                        <a:rPr lang="en-IN" sz="1200" baseline="0" dirty="0" smtClean="0">
                          <a:latin typeface="Roboto Condensed"/>
                        </a:rPr>
                        <a:t> so as to </a:t>
                      </a:r>
                      <a:r>
                        <a:rPr lang="en-IN" sz="1200" u="sng" baseline="0" dirty="0" smtClean="0">
                          <a:latin typeface="Roboto Condensed"/>
                        </a:rPr>
                        <a:t>subvert </a:t>
                      </a:r>
                      <a:r>
                        <a:rPr lang="en-IN" sz="1200" baseline="0" dirty="0" smtClean="0">
                          <a:latin typeface="Roboto Condensed"/>
                        </a:rPr>
                        <a:t>an intended purpose or function.</a:t>
                      </a:r>
                      <a:endParaRPr lang="en-IN" sz="1200" dirty="0">
                        <a:latin typeface="Roboto Condensed"/>
                      </a:endParaRPr>
                    </a:p>
                  </a:txBody>
                  <a:tcPr>
                    <a:solidFill>
                      <a:srgbClr val="CED8E7"/>
                    </a:solidFill>
                  </a:tcPr>
                </a:tc>
                <a:extLst>
                  <a:ext uri="{0D108BD9-81ED-4DB2-BD59-A6C34878D82A}">
                    <a16:rowId xmlns:a16="http://schemas.microsoft.com/office/drawing/2014/main" val="3101961066"/>
                  </a:ext>
                </a:extLst>
              </a:tr>
              <a:tr h="592074">
                <a:tc>
                  <a:txBody>
                    <a:bodyPr/>
                    <a:lstStyle/>
                    <a:p>
                      <a:pPr algn="just"/>
                      <a:r>
                        <a:rPr lang="en-IN" sz="1200" dirty="0" smtClean="0">
                          <a:latin typeface="Roboto Condensed"/>
                        </a:rPr>
                        <a:t>EVMs, like any other machines can become non functional.</a:t>
                      </a:r>
                      <a:r>
                        <a:rPr lang="en-IN" sz="1200" baseline="0" dirty="0" smtClean="0">
                          <a:latin typeface="Roboto Condensed"/>
                        </a:rPr>
                        <a:t> Such defects get detected during the 3 mock polls and are replaced.</a:t>
                      </a:r>
                      <a:endParaRPr lang="en-IN" sz="1200" dirty="0">
                        <a:latin typeface="Roboto Condensed"/>
                      </a:endParaRPr>
                    </a:p>
                  </a:txBody>
                  <a:tcPr>
                    <a:solidFill>
                      <a:srgbClr val="DDDDDD"/>
                    </a:solidFill>
                  </a:tcPr>
                </a:tc>
                <a:tc>
                  <a:txBody>
                    <a:bodyPr/>
                    <a:lstStyle/>
                    <a:p>
                      <a:pPr algn="just"/>
                      <a:r>
                        <a:rPr lang="en-IN" sz="1200" dirty="0" smtClean="0">
                          <a:latin typeface="Roboto Condensed"/>
                        </a:rPr>
                        <a:t>A tampered EVM must </a:t>
                      </a:r>
                      <a:r>
                        <a:rPr lang="en-IN" sz="1200" u="sng" dirty="0" smtClean="0">
                          <a:latin typeface="Roboto Condensed"/>
                        </a:rPr>
                        <a:t>behave in</a:t>
                      </a:r>
                      <a:r>
                        <a:rPr lang="en-IN" sz="1200" u="sng" baseline="0" dirty="0" smtClean="0">
                          <a:latin typeface="Roboto Condensed"/>
                        </a:rPr>
                        <a:t> a pre-defined and biased manner to favour a particular candidate</a:t>
                      </a:r>
                      <a:r>
                        <a:rPr lang="en-IN" sz="1200" baseline="0" dirty="0" smtClean="0">
                          <a:latin typeface="Roboto Condensed"/>
                        </a:rPr>
                        <a:t> and this partisan behaviour of the machine must be replicable/demonstrable.</a:t>
                      </a:r>
                      <a:endParaRPr lang="en-IN" sz="1200" dirty="0">
                        <a:latin typeface="Roboto Condensed"/>
                      </a:endParaRPr>
                    </a:p>
                  </a:txBody>
                  <a:tcPr>
                    <a:solidFill>
                      <a:srgbClr val="DDDDDD"/>
                    </a:solidFill>
                  </a:tcPr>
                </a:tc>
                <a:extLst>
                  <a:ext uri="{0D108BD9-81ED-4DB2-BD59-A6C34878D82A}">
                    <a16:rowId xmlns:a16="http://schemas.microsoft.com/office/drawing/2014/main" val="2560216527"/>
                  </a:ext>
                </a:extLst>
              </a:tr>
              <a:tr h="592074">
                <a:tc>
                  <a:txBody>
                    <a:bodyPr/>
                    <a:lstStyle/>
                    <a:p>
                      <a:pPr algn="just"/>
                      <a:r>
                        <a:rPr lang="en-IN" sz="1200" dirty="0" smtClean="0">
                          <a:latin typeface="Roboto Condensed"/>
                        </a:rPr>
                        <a:t>All such</a:t>
                      </a:r>
                      <a:r>
                        <a:rPr lang="en-IN" sz="1200" baseline="0" dirty="0" smtClean="0">
                          <a:latin typeface="Roboto Condensed"/>
                        </a:rPr>
                        <a:t> defective EVMs are </a:t>
                      </a:r>
                      <a:r>
                        <a:rPr lang="en-IN" sz="1200" u="sng" baseline="0" dirty="0" smtClean="0">
                          <a:latin typeface="Roboto Condensed"/>
                        </a:rPr>
                        <a:t>promptly removed </a:t>
                      </a:r>
                      <a:r>
                        <a:rPr lang="en-IN" sz="1200" baseline="0" dirty="0" smtClean="0">
                          <a:latin typeface="Roboto Condensed"/>
                        </a:rPr>
                        <a:t>from the election process and replaced with a full functional EVM.</a:t>
                      </a:r>
                      <a:endParaRPr lang="en-IN" sz="1200" dirty="0">
                        <a:latin typeface="Roboto Condensed"/>
                      </a:endParaRPr>
                    </a:p>
                  </a:txBody>
                  <a:tcPr>
                    <a:solidFill>
                      <a:srgbClr val="CED8E7"/>
                    </a:solidFill>
                  </a:tcPr>
                </a:tc>
                <a:tc>
                  <a:txBody>
                    <a:bodyPr/>
                    <a:lstStyle/>
                    <a:p>
                      <a:pPr algn="just"/>
                      <a:r>
                        <a:rPr lang="en-IN" sz="1200" dirty="0" smtClean="0">
                          <a:latin typeface="Roboto Condensed"/>
                        </a:rPr>
                        <a:t>No evidence of any incident of any EVM Tampering, ever has been produced.</a:t>
                      </a:r>
                      <a:endParaRPr lang="en-IN" sz="1200" dirty="0">
                        <a:latin typeface="Roboto Condensed"/>
                      </a:endParaRPr>
                    </a:p>
                  </a:txBody>
                  <a:tcPr>
                    <a:solidFill>
                      <a:srgbClr val="CED8E7"/>
                    </a:solidFill>
                  </a:tcPr>
                </a:tc>
                <a:extLst>
                  <a:ext uri="{0D108BD9-81ED-4DB2-BD59-A6C34878D82A}">
                    <a16:rowId xmlns:a16="http://schemas.microsoft.com/office/drawing/2014/main" val="4160073197"/>
                  </a:ext>
                </a:extLst>
              </a:tr>
            </a:tbl>
          </a:graphicData>
        </a:graphic>
      </p:graphicFrame>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DEFECTIVE EVM PROTOCOL</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45</a:t>
            </a:fld>
            <a:endParaRPr lang="en"/>
          </a:p>
        </p:txBody>
      </p:sp>
      <p:sp>
        <p:nvSpPr>
          <p:cNvPr id="4" name="Rectangle 3"/>
          <p:cNvSpPr/>
          <p:nvPr/>
        </p:nvSpPr>
        <p:spPr>
          <a:xfrm>
            <a:off x="228600" y="1357848"/>
            <a:ext cx="7848872" cy="3539430"/>
          </a:xfrm>
          <a:prstGeom prst="rect">
            <a:avLst/>
          </a:prstGeom>
        </p:spPr>
        <p:txBody>
          <a:bodyPr wrap="square">
            <a:spAutoFit/>
          </a:bodyPr>
          <a:lstStyle/>
          <a:p>
            <a:r>
              <a:rPr lang="en-US" sz="2400" b="1" dirty="0">
                <a:latin typeface="Roboto Condensed"/>
                <a:ea typeface="Roboto Condensed"/>
                <a:cs typeface="Roboto Condensed"/>
              </a:rPr>
              <a:t>Defective EVMs</a:t>
            </a:r>
          </a:p>
          <a:p>
            <a:pPr lvl="0" algn="just"/>
            <a:r>
              <a:rPr lang="en-IN" sz="1800" dirty="0" smtClean="0">
                <a:latin typeface="Roboto Condensed" charset="0"/>
                <a:ea typeface="Roboto Condensed" charset="0"/>
              </a:rPr>
              <a:t>EVMs </a:t>
            </a:r>
            <a:r>
              <a:rPr lang="en-IN" sz="1800" dirty="0">
                <a:latin typeface="Roboto Condensed" charset="0"/>
                <a:ea typeface="Roboto Condensed" charset="0"/>
              </a:rPr>
              <a:t>that fail to function  due to any mechanical, structural or physical defect like faulty switches, broken button, faulty connections etc. </a:t>
            </a:r>
            <a:endParaRPr lang="en-IN" sz="1800" dirty="0" smtClean="0">
              <a:latin typeface="Roboto Condensed" charset="0"/>
              <a:ea typeface="Roboto Condensed" charset="0"/>
            </a:endParaRPr>
          </a:p>
          <a:p>
            <a:pPr lvl="0" algn="just"/>
            <a:r>
              <a:rPr lang="en-IN" sz="1800" dirty="0" smtClean="0">
                <a:latin typeface="Roboto Condensed" charset="0"/>
                <a:ea typeface="Roboto Condensed" charset="0"/>
              </a:rPr>
              <a:t>However</a:t>
            </a:r>
            <a:r>
              <a:rPr lang="en-IN" sz="1800" dirty="0">
                <a:latin typeface="Roboto Condensed" charset="0"/>
                <a:ea typeface="Roboto Condensed" charset="0"/>
              </a:rPr>
              <a:t>, these </a:t>
            </a:r>
            <a:r>
              <a:rPr lang="en-IN" sz="1800" b="1" dirty="0">
                <a:solidFill>
                  <a:srgbClr val="FF0000"/>
                </a:solidFill>
                <a:latin typeface="Roboto Condensed" charset="0"/>
                <a:ea typeface="Roboto Condensed" charset="0"/>
              </a:rPr>
              <a:t>NEVER record Wrong Vote</a:t>
            </a:r>
            <a:r>
              <a:rPr lang="en-IN" sz="1800" dirty="0">
                <a:latin typeface="Roboto Condensed" charset="0"/>
                <a:ea typeface="Roboto Condensed" charset="0"/>
              </a:rPr>
              <a:t>.</a:t>
            </a:r>
          </a:p>
          <a:p>
            <a:endParaRPr lang="en-US" sz="1800" u="sng" dirty="0">
              <a:latin typeface="Roboto Condensed" charset="0"/>
              <a:ea typeface="Roboto Condensed" charset="0"/>
            </a:endParaRPr>
          </a:p>
          <a:p>
            <a:pPr marL="347663" indent="-231775" algn="just">
              <a:buClrTx/>
              <a:buFont typeface="Arial" pitchFamily="34" charset="0"/>
              <a:buChar char="•"/>
            </a:pPr>
            <a:r>
              <a:rPr lang="en-US" sz="1600" dirty="0">
                <a:latin typeface="Roboto Condensed" charset="0"/>
                <a:ea typeface="Roboto Condensed" charset="0"/>
              </a:rPr>
              <a:t>EVMs are checked for </a:t>
            </a:r>
            <a:r>
              <a:rPr lang="en-US" sz="1600" dirty="0" smtClean="0">
                <a:latin typeface="Roboto Condensed" charset="0"/>
                <a:ea typeface="Roboto Condensed" charset="0"/>
              </a:rPr>
              <a:t>defects 3 times -  </a:t>
            </a:r>
            <a:r>
              <a:rPr lang="en-US" sz="1600" dirty="0">
                <a:latin typeface="Roboto Condensed" charset="0"/>
                <a:ea typeface="Roboto Condensed" charset="0"/>
              </a:rPr>
              <a:t>during FLC, candidate setting, before start of </a:t>
            </a:r>
            <a:r>
              <a:rPr lang="en-US" sz="1600" dirty="0" smtClean="0">
                <a:latin typeface="Roboto Condensed" charset="0"/>
                <a:ea typeface="Roboto Condensed" charset="0"/>
              </a:rPr>
              <a:t>poll.</a:t>
            </a:r>
            <a:endParaRPr lang="en-US" sz="1600" dirty="0">
              <a:latin typeface="Roboto Condensed" charset="0"/>
              <a:ea typeface="Roboto Condensed" charset="0"/>
            </a:endParaRPr>
          </a:p>
          <a:p>
            <a:pPr marL="347663" indent="-231775">
              <a:buClrTx/>
              <a:buFont typeface="Arial" pitchFamily="34" charset="0"/>
              <a:buChar char="•"/>
            </a:pPr>
            <a:endParaRPr lang="en-US" sz="1600" dirty="0">
              <a:latin typeface="Roboto Condensed" charset="0"/>
              <a:ea typeface="Roboto Condensed" charset="0"/>
            </a:endParaRPr>
          </a:p>
          <a:p>
            <a:pPr marL="347663" indent="-231775" algn="just">
              <a:buClrTx/>
              <a:buFont typeface="Arial" pitchFamily="34" charset="0"/>
              <a:buChar char="•"/>
            </a:pPr>
            <a:r>
              <a:rPr lang="en-US" sz="1600" dirty="0">
                <a:latin typeface="Roboto Condensed" charset="0"/>
                <a:ea typeface="Roboto Condensed" charset="0"/>
              </a:rPr>
              <a:t>Serial Numbers and defects of these EVMs are noted and EVMs are sent to the manufacturers for analysis and repair.</a:t>
            </a:r>
          </a:p>
          <a:p>
            <a:pPr marL="347663" indent="-231775">
              <a:buClrTx/>
              <a:buFont typeface="Arial" pitchFamily="34" charset="0"/>
              <a:buChar char="•"/>
            </a:pPr>
            <a:endParaRPr lang="en-US" sz="1600" dirty="0">
              <a:latin typeface="Roboto Condensed" charset="0"/>
              <a:ea typeface="Roboto Condensed" charset="0"/>
            </a:endParaRPr>
          </a:p>
          <a:p>
            <a:pPr marL="347663" indent="-231775" algn="just">
              <a:buClrTx/>
              <a:buFont typeface="Arial" pitchFamily="34" charset="0"/>
              <a:buChar char="•"/>
            </a:pPr>
            <a:r>
              <a:rPr lang="en-US" sz="1600" dirty="0">
                <a:latin typeface="Roboto Condensed" charset="0"/>
                <a:ea typeface="Roboto Condensed" charset="0"/>
              </a:rPr>
              <a:t>Manufacturers follow same security protocols during repair as they do for manufacturing new EVMs.</a:t>
            </a:r>
          </a:p>
        </p:txBody>
      </p:sp>
    </p:spTree>
    <p:extLst>
      <p:ext uri="{BB962C8B-B14F-4D97-AF65-F5344CB8AC3E}">
        <p14:creationId xmlns:p14="http://schemas.microsoft.com/office/powerpoint/2010/main" val="567840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57200" y="3257550"/>
            <a:ext cx="4946676" cy="1159800"/>
          </a:xfrm>
          <a:prstGeom prst="rect">
            <a:avLst/>
          </a:prstGeom>
        </p:spPr>
        <p:txBody>
          <a:bodyPr lIns="91425" tIns="91425" rIns="91425" bIns="91425" anchor="b" anchorCtr="0">
            <a:noAutofit/>
          </a:bodyPr>
          <a:lstStyle/>
          <a:p>
            <a:pPr lvl="0"/>
            <a:r>
              <a:rPr lang="en-IN" dirty="0"/>
              <a:t>Electronic Voting in Other Countries</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46</a:t>
            </a:fld>
            <a:endParaRPr lang="en"/>
          </a:p>
        </p:txBody>
      </p:sp>
    </p:spTree>
    <p:extLst>
      <p:ext uri="{BB962C8B-B14F-4D97-AF65-F5344CB8AC3E}">
        <p14:creationId xmlns:p14="http://schemas.microsoft.com/office/powerpoint/2010/main" val="1832486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14275" y="392575"/>
            <a:ext cx="5258400" cy="766200"/>
          </a:xfrm>
          <a:prstGeom prst="rect">
            <a:avLst/>
          </a:prstGeom>
        </p:spPr>
        <p:txBody>
          <a:bodyPr lIns="91425" tIns="91425" rIns="91425" bIns="91425" anchor="ctr" anchorCtr="0">
            <a:noAutofit/>
          </a:bodyPr>
          <a:lstStyle/>
          <a:p>
            <a:pPr lvl="0">
              <a:spcBef>
                <a:spcPts val="0"/>
              </a:spcBef>
              <a:buNone/>
            </a:pPr>
            <a:r>
              <a:rPr lang="en" sz="1800" dirty="0"/>
              <a:t>VARIOUS FORMS OF </a:t>
            </a:r>
            <a:r>
              <a:rPr lang="en" sz="1800" dirty="0" smtClean="0"/>
              <a:t>ELECTRONIC VOTING IN </a:t>
            </a:r>
            <a:r>
              <a:rPr lang="en" sz="1800" dirty="0"/>
              <a:t>OTHER COUNTRIES</a:t>
            </a:r>
          </a:p>
        </p:txBody>
      </p:sp>
      <p:sp>
        <p:nvSpPr>
          <p:cNvPr id="322" name="Shape 32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47</a:t>
            </a:fld>
            <a:endParaRPr lang="en"/>
          </a:p>
        </p:txBody>
      </p:sp>
      <p:grpSp>
        <p:nvGrpSpPr>
          <p:cNvPr id="2" name="Shape 326"/>
          <p:cNvGrpSpPr/>
          <p:nvPr/>
        </p:nvGrpSpPr>
        <p:grpSpPr>
          <a:xfrm>
            <a:off x="263100" y="580105"/>
            <a:ext cx="407743" cy="391135"/>
            <a:chOff x="5233525" y="4954450"/>
            <a:chExt cx="538275" cy="516350"/>
          </a:xfrm>
        </p:grpSpPr>
        <p:sp>
          <p:nvSpPr>
            <p:cNvPr id="327" name="Shape 3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33" name="Diagram 32"/>
          <p:cNvGraphicFramePr/>
          <p:nvPr>
            <p:extLst>
              <p:ext uri="{D42A27DB-BD31-4B8C-83A1-F6EECF244321}">
                <p14:modId xmlns:p14="http://schemas.microsoft.com/office/powerpoint/2010/main" val="3212557247"/>
              </p:ext>
            </p:extLst>
          </p:nvPr>
        </p:nvGraphicFramePr>
        <p:xfrm>
          <a:off x="381000" y="1352550"/>
          <a:ext cx="8153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748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Country Specific Details</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48</a:t>
            </a:fld>
            <a:endParaRPr lang="en"/>
          </a:p>
        </p:txBody>
      </p:sp>
      <p:sp>
        <p:nvSpPr>
          <p:cNvPr id="4" name="Rectangle 3"/>
          <p:cNvSpPr/>
          <p:nvPr/>
        </p:nvSpPr>
        <p:spPr>
          <a:xfrm>
            <a:off x="152400" y="1342555"/>
            <a:ext cx="8610600" cy="3244478"/>
          </a:xfrm>
          <a:prstGeom prst="rect">
            <a:avLst/>
          </a:prstGeom>
        </p:spPr>
        <p:txBody>
          <a:bodyPr wrap="square">
            <a:spAutoFit/>
          </a:bodyPr>
          <a:lstStyle/>
          <a:p>
            <a:pPr algn="just"/>
            <a:r>
              <a:rPr lang="en-IN" sz="1600" b="1" dirty="0">
                <a:latin typeface="Roboto Condensed"/>
              </a:rPr>
              <a:t>Other countries using EVMs (DRMs):</a:t>
            </a:r>
          </a:p>
          <a:p>
            <a:pPr algn="just"/>
            <a:endParaRPr lang="en-IN" sz="1600" dirty="0">
              <a:latin typeface="Roboto Condensed"/>
            </a:endParaRPr>
          </a:p>
          <a:p>
            <a:pPr lvl="0" algn="just"/>
            <a:r>
              <a:rPr lang="en-IN" sz="1600" dirty="0" smtClean="0">
                <a:latin typeface="Roboto Condensed"/>
              </a:rPr>
              <a:t>USA, Australia</a:t>
            </a:r>
            <a:r>
              <a:rPr lang="en-IN" sz="1600" dirty="0">
                <a:latin typeface="Roboto Condensed"/>
              </a:rPr>
              <a:t>, Belgium, Bulgaria, Italy, Switzerland, Canada, </a:t>
            </a:r>
            <a:r>
              <a:rPr lang="en-IN" sz="1600" dirty="0" smtClean="0">
                <a:latin typeface="Roboto Condensed"/>
              </a:rPr>
              <a:t>Mexico, </a:t>
            </a:r>
            <a:r>
              <a:rPr lang="en-IN" sz="1600" dirty="0">
                <a:latin typeface="Roboto Condensed"/>
              </a:rPr>
              <a:t>Argentina, Brazil, Chile, Peru, Venezuela, Namibia, Nepal, Bhutan, Armenia, </a:t>
            </a:r>
            <a:r>
              <a:rPr lang="en-IN" sz="1600" dirty="0" smtClean="0">
                <a:latin typeface="Roboto Condensed"/>
              </a:rPr>
              <a:t>Bangladesh.</a:t>
            </a:r>
            <a:endParaRPr lang="en-IN" sz="1600" dirty="0">
              <a:latin typeface="Roboto Condensed"/>
            </a:endParaRPr>
          </a:p>
          <a:p>
            <a:pPr lvl="0" algn="just"/>
            <a:endParaRPr lang="en-IN" sz="1600" dirty="0">
              <a:latin typeface="Roboto Condensed"/>
            </a:endParaRPr>
          </a:p>
          <a:p>
            <a:pPr algn="just"/>
            <a:r>
              <a:rPr lang="en-IN" sz="1600" dirty="0">
                <a:latin typeface="Roboto Condensed"/>
              </a:rPr>
              <a:t> </a:t>
            </a:r>
          </a:p>
          <a:p>
            <a:pPr algn="just">
              <a:buFont typeface="Wingdings" pitchFamily="2" charset="2"/>
              <a:buChar char="v"/>
            </a:pPr>
            <a:r>
              <a:rPr lang="en-IN" sz="1600" dirty="0">
                <a:latin typeface="Roboto Condensed"/>
              </a:rPr>
              <a:t>Currently, in the </a:t>
            </a:r>
            <a:r>
              <a:rPr lang="en-IN" sz="1600" b="1" dirty="0">
                <a:latin typeface="Roboto Condensed"/>
              </a:rPr>
              <a:t>USA</a:t>
            </a:r>
            <a:r>
              <a:rPr lang="en-IN" sz="1600" dirty="0">
                <a:latin typeface="Roboto Condensed"/>
              </a:rPr>
              <a:t>, </a:t>
            </a:r>
            <a:r>
              <a:rPr lang="en-IN" sz="1600" b="1" dirty="0">
                <a:solidFill>
                  <a:srgbClr val="FF0000"/>
                </a:solidFill>
                <a:latin typeface="Roboto Condensed"/>
              </a:rPr>
              <a:t>the Direct Recording Machines are used in 27 states</a:t>
            </a:r>
            <a:r>
              <a:rPr lang="en-IN" sz="1600" dirty="0">
                <a:latin typeface="Roboto Condensed"/>
              </a:rPr>
              <a:t>, among which </a:t>
            </a:r>
            <a:r>
              <a:rPr lang="en-IN" sz="1600" b="1" dirty="0">
                <a:solidFill>
                  <a:srgbClr val="FF0000"/>
                </a:solidFill>
                <a:latin typeface="Roboto Condensed"/>
              </a:rPr>
              <a:t>paper audit trails are used in 15 states</a:t>
            </a:r>
            <a:r>
              <a:rPr lang="en-IN" sz="1600" dirty="0">
                <a:latin typeface="Roboto Condensed"/>
              </a:rPr>
              <a:t>. </a:t>
            </a:r>
            <a:endParaRPr lang="en-IN" sz="1600" dirty="0" smtClean="0">
              <a:latin typeface="Roboto Condensed"/>
            </a:endParaRPr>
          </a:p>
          <a:p>
            <a:pPr algn="just">
              <a:buFont typeface="Wingdings" pitchFamily="2" charset="2"/>
              <a:buChar char="v"/>
            </a:pPr>
            <a:endParaRPr lang="en-IN" sz="1600" dirty="0" smtClean="0">
              <a:latin typeface="Roboto Condensed"/>
            </a:endParaRPr>
          </a:p>
          <a:p>
            <a:pPr algn="just">
              <a:buFont typeface="Wingdings" pitchFamily="2" charset="2"/>
              <a:buChar char="v"/>
            </a:pPr>
            <a:r>
              <a:rPr lang="en-IN" sz="1600" dirty="0" smtClean="0">
                <a:latin typeface="Roboto Condensed"/>
              </a:rPr>
              <a:t>The </a:t>
            </a:r>
            <a:r>
              <a:rPr lang="en-IN" sz="1600" dirty="0">
                <a:latin typeface="Roboto Condensed"/>
              </a:rPr>
              <a:t>other voting methods include: </a:t>
            </a:r>
            <a:r>
              <a:rPr lang="en-IN" sz="1600" b="1" dirty="0">
                <a:latin typeface="Roboto Condensed"/>
              </a:rPr>
              <a:t>Optical Scan Paper Ballot Systems, Ballot Marking Devices, and the Punch Card Ballot.</a:t>
            </a:r>
          </a:p>
          <a:p>
            <a:pPr lvl="0" algn="just"/>
            <a:endParaRPr lang="en-US" dirty="0">
              <a:latin typeface="Roboto Condensed"/>
            </a:endParaRPr>
          </a:p>
          <a:p>
            <a:pPr algn="just"/>
            <a:endParaRPr lang="en-IN" dirty="0">
              <a:latin typeface="Roboto Condensed"/>
            </a:endParaRPr>
          </a:p>
          <a:p>
            <a:pPr algn="just">
              <a:lnSpc>
                <a:spcPts val="60"/>
              </a:lnSpc>
            </a:pPr>
            <a:r>
              <a:rPr lang="en-IN" sz="1000" dirty="0">
                <a:latin typeface="Roboto Condensed"/>
                <a:ea typeface="Times New Roman" panose="02020603050405020304" pitchFamily="18" charset="0"/>
                <a:cs typeface="Arial" panose="020B0604020202020204" pitchFamily="34" charset="0"/>
              </a:rPr>
              <a:t> </a:t>
            </a:r>
            <a:endParaRPr lang="en-IN" sz="1000" dirty="0">
              <a:latin typeface="Roboto Condensed"/>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7359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57200" y="3257550"/>
            <a:ext cx="4946676" cy="1159800"/>
          </a:xfrm>
          <a:prstGeom prst="rect">
            <a:avLst/>
          </a:prstGeom>
        </p:spPr>
        <p:txBody>
          <a:bodyPr lIns="91425" tIns="91425" rIns="91425" bIns="91425" anchor="b" anchorCtr="0">
            <a:noAutofit/>
          </a:bodyPr>
          <a:lstStyle/>
          <a:p>
            <a:pPr lvl="0"/>
            <a:r>
              <a:rPr lang="en-IN" sz="2400" dirty="0"/>
              <a:t>Why Some Countries Discontinued Electronic Voting</a:t>
            </a:r>
            <a:endParaRPr lang="en" sz="2400"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49</a:t>
            </a:fld>
            <a:endParaRPr lang="en"/>
          </a:p>
        </p:txBody>
      </p:sp>
    </p:spTree>
    <p:extLst>
      <p:ext uri="{BB962C8B-B14F-4D97-AF65-F5344CB8AC3E}">
        <p14:creationId xmlns:p14="http://schemas.microsoft.com/office/powerpoint/2010/main" val="1832486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4" y="2871148"/>
            <a:ext cx="4565675" cy="1159800"/>
          </a:xfrm>
          <a:prstGeom prst="rect">
            <a:avLst/>
          </a:prstGeom>
        </p:spPr>
        <p:txBody>
          <a:bodyPr lIns="91425" tIns="91425" rIns="91425" bIns="91425" anchor="b" anchorCtr="0">
            <a:noAutofit/>
          </a:bodyPr>
          <a:lstStyle/>
          <a:p>
            <a:pPr lvl="0" rtl="0">
              <a:spcBef>
                <a:spcPts val="0"/>
              </a:spcBef>
              <a:buNone/>
            </a:pPr>
            <a:r>
              <a:rPr lang="en" dirty="0"/>
              <a:t>TECHNICAL EXPERT COMMITTEE </a:t>
            </a:r>
          </a:p>
        </p:txBody>
      </p:sp>
      <p:sp>
        <p:nvSpPr>
          <p:cNvPr id="223" name="Shape 223"/>
          <p:cNvSpPr txBox="1">
            <a:spLocks noGrp="1"/>
          </p:cNvSpPr>
          <p:nvPr>
            <p:ph type="subTitle" idx="1"/>
          </p:nvPr>
        </p:nvSpPr>
        <p:spPr>
          <a:xfrm>
            <a:off x="463524" y="3975448"/>
            <a:ext cx="4260876" cy="784800"/>
          </a:xfrm>
          <a:prstGeom prst="rect">
            <a:avLst/>
          </a:prstGeom>
        </p:spPr>
        <p:txBody>
          <a:bodyPr lIns="91425" tIns="91425" rIns="91425" bIns="91425" anchor="t" anchorCtr="0">
            <a:noAutofit/>
          </a:bodyPr>
          <a:lstStyle/>
          <a:p>
            <a:pPr lvl="0" rtl="0">
              <a:spcBef>
                <a:spcPts val="0"/>
              </a:spcBef>
              <a:buNone/>
            </a:pPr>
            <a:r>
              <a:rPr lang="en-IN" sz="1400" b="1" dirty="0"/>
              <a:t>INDEPENDENT </a:t>
            </a:r>
            <a:r>
              <a:rPr lang="en-IN" sz="1400" b="1" dirty="0" smtClean="0"/>
              <a:t>EVALUATION</a:t>
            </a: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5</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158133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50</a:t>
            </a:fld>
            <a:endParaRPr lang="en"/>
          </a:p>
        </p:txBody>
      </p:sp>
      <p:graphicFrame>
        <p:nvGraphicFramePr>
          <p:cNvPr id="3" name="Content Placeholder 3"/>
          <p:cNvGraphicFramePr>
            <a:graphicFrameLocks/>
          </p:cNvGraphicFramePr>
          <p:nvPr>
            <p:extLst>
              <p:ext uri="{D42A27DB-BD31-4B8C-83A1-F6EECF244321}">
                <p14:modId xmlns:p14="http://schemas.microsoft.com/office/powerpoint/2010/main" val="3027363319"/>
              </p:ext>
            </p:extLst>
          </p:nvPr>
        </p:nvGraphicFramePr>
        <p:xfrm>
          <a:off x="179512" y="630901"/>
          <a:ext cx="8856984" cy="4389120"/>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20000"/>
                    </a:ext>
                  </a:extLst>
                </a:gridCol>
                <a:gridCol w="4428492">
                  <a:extLst>
                    <a:ext uri="{9D8B030D-6E8A-4147-A177-3AD203B41FA5}">
                      <a16:colId xmlns:a16="http://schemas.microsoft.com/office/drawing/2014/main" val="20001"/>
                    </a:ext>
                  </a:extLst>
                </a:gridCol>
              </a:tblGrid>
              <a:tr h="297617">
                <a:tc>
                  <a:txBody>
                    <a:bodyPr/>
                    <a:lstStyle/>
                    <a:p>
                      <a:pPr algn="ctr"/>
                      <a:r>
                        <a:rPr lang="en-IN" sz="1600" dirty="0">
                          <a:latin typeface="Roboto Condensed"/>
                          <a:cs typeface="Calibri" pitchFamily="34" charset="0"/>
                        </a:rPr>
                        <a:t>ECI EVM</a:t>
                      </a:r>
                    </a:p>
                  </a:txBody>
                  <a:tcPr/>
                </a:tc>
                <a:tc>
                  <a:txBody>
                    <a:bodyPr/>
                    <a:lstStyle/>
                    <a:p>
                      <a:pPr algn="ctr"/>
                      <a:r>
                        <a:rPr lang="en-IN" sz="1600" b="1" dirty="0">
                          <a:latin typeface="Roboto Condensed"/>
                          <a:cs typeface="Calibri" pitchFamily="34" charset="0"/>
                        </a:rPr>
                        <a:t>Foreign EVM</a:t>
                      </a:r>
                    </a:p>
                  </a:txBody>
                  <a:tcPr/>
                </a:tc>
                <a:extLst>
                  <a:ext uri="{0D108BD9-81ED-4DB2-BD59-A6C34878D82A}">
                    <a16:rowId xmlns:a16="http://schemas.microsoft.com/office/drawing/2014/main" val="10000"/>
                  </a:ext>
                </a:extLst>
              </a:tr>
              <a:tr h="297617">
                <a:tc>
                  <a:txBody>
                    <a:bodyPr/>
                    <a:lstStyle/>
                    <a:p>
                      <a:r>
                        <a:rPr lang="en-IN" sz="1600" dirty="0">
                          <a:latin typeface="Roboto Condensed"/>
                          <a:cs typeface="Calibri" pitchFamily="34" charset="0"/>
                        </a:rPr>
                        <a:t>Standalone</a:t>
                      </a:r>
                    </a:p>
                  </a:txBody>
                  <a:tcPr/>
                </a:tc>
                <a:tc>
                  <a:txBody>
                    <a:bodyPr/>
                    <a:lstStyle/>
                    <a:p>
                      <a:r>
                        <a:rPr lang="en-IN" sz="1600" dirty="0">
                          <a:latin typeface="Roboto Condensed"/>
                          <a:cs typeface="Calibri" pitchFamily="34" charset="0"/>
                        </a:rPr>
                        <a:t>Mostly networked</a:t>
                      </a:r>
                    </a:p>
                  </a:txBody>
                  <a:tcPr/>
                </a:tc>
                <a:extLst>
                  <a:ext uri="{0D108BD9-81ED-4DB2-BD59-A6C34878D82A}">
                    <a16:rowId xmlns:a16="http://schemas.microsoft.com/office/drawing/2014/main" val="10001"/>
                  </a:ext>
                </a:extLst>
              </a:tr>
              <a:tr h="297617">
                <a:tc>
                  <a:txBody>
                    <a:bodyPr/>
                    <a:lstStyle/>
                    <a:p>
                      <a:pPr algn="just"/>
                      <a:r>
                        <a:rPr lang="en-IN" sz="1600" dirty="0">
                          <a:latin typeface="Roboto Condensed"/>
                          <a:cs typeface="Calibri" pitchFamily="34" charset="0"/>
                        </a:rPr>
                        <a:t>Manufactured in</a:t>
                      </a:r>
                      <a:r>
                        <a:rPr lang="en-IN" sz="1600" baseline="0" dirty="0">
                          <a:latin typeface="Roboto Condensed"/>
                          <a:cs typeface="Calibri" pitchFamily="34" charset="0"/>
                        </a:rPr>
                        <a:t> Premium</a:t>
                      </a:r>
                      <a:r>
                        <a:rPr lang="en-IN" sz="1600" dirty="0">
                          <a:latin typeface="Roboto Condensed"/>
                          <a:cs typeface="Calibri" pitchFamily="34" charset="0"/>
                        </a:rPr>
                        <a:t> PSUs</a:t>
                      </a:r>
                    </a:p>
                  </a:txBody>
                  <a:tcPr/>
                </a:tc>
                <a:tc>
                  <a:txBody>
                    <a:bodyPr/>
                    <a:lstStyle/>
                    <a:p>
                      <a:pPr algn="just"/>
                      <a:r>
                        <a:rPr lang="en-IN" sz="1600" dirty="0">
                          <a:latin typeface="Roboto Condensed"/>
                          <a:cs typeface="Calibri" pitchFamily="34" charset="0"/>
                        </a:rPr>
                        <a:t>Manufactured entirely by private entities</a:t>
                      </a:r>
                    </a:p>
                  </a:txBody>
                  <a:tcPr/>
                </a:tc>
                <a:extLst>
                  <a:ext uri="{0D108BD9-81ED-4DB2-BD59-A6C34878D82A}">
                    <a16:rowId xmlns:a16="http://schemas.microsoft.com/office/drawing/2014/main" val="10002"/>
                  </a:ext>
                </a:extLst>
              </a:tr>
              <a:tr h="514065">
                <a:tc>
                  <a:txBody>
                    <a:bodyPr/>
                    <a:lstStyle/>
                    <a:p>
                      <a:pPr algn="just"/>
                      <a:r>
                        <a:rPr lang="en-IN" sz="1600" dirty="0">
                          <a:latin typeface="Roboto Condensed"/>
                          <a:cs typeface="Calibri" pitchFamily="34" charset="0"/>
                        </a:rPr>
                        <a:t>Verified and certified by an independent Technical Experts Committee</a:t>
                      </a:r>
                    </a:p>
                  </a:txBody>
                  <a:tcPr/>
                </a:tc>
                <a:tc>
                  <a:txBody>
                    <a:bodyPr/>
                    <a:lstStyle/>
                    <a:p>
                      <a:pPr algn="just"/>
                      <a:r>
                        <a:rPr lang="en-IN" sz="1600" dirty="0">
                          <a:latin typeface="Roboto Condensed"/>
                          <a:cs typeface="Calibri" pitchFamily="34" charset="0"/>
                        </a:rPr>
                        <a:t>No such robust</a:t>
                      </a:r>
                      <a:r>
                        <a:rPr lang="en-IN" sz="1600" baseline="0" dirty="0">
                          <a:latin typeface="Roboto Condensed"/>
                          <a:cs typeface="Calibri" pitchFamily="34" charset="0"/>
                        </a:rPr>
                        <a:t> and independent  certification/ checks</a:t>
                      </a:r>
                      <a:endParaRPr lang="en-IN" sz="1600" dirty="0">
                        <a:latin typeface="Roboto Condensed"/>
                        <a:cs typeface="Calibri" pitchFamily="34" charset="0"/>
                      </a:endParaRPr>
                    </a:p>
                  </a:txBody>
                  <a:tcPr/>
                </a:tc>
                <a:extLst>
                  <a:ext uri="{0D108BD9-81ED-4DB2-BD59-A6C34878D82A}">
                    <a16:rowId xmlns:a16="http://schemas.microsoft.com/office/drawing/2014/main" val="10003"/>
                  </a:ext>
                </a:extLst>
              </a:tr>
              <a:tr h="514065">
                <a:tc>
                  <a:txBody>
                    <a:bodyPr/>
                    <a:lstStyle/>
                    <a:p>
                      <a:pPr algn="just"/>
                      <a:r>
                        <a:rPr lang="en-IN" sz="1600" dirty="0">
                          <a:latin typeface="Roboto Condensed"/>
                          <a:cs typeface="Calibri" pitchFamily="34" charset="0"/>
                        </a:rPr>
                        <a:t>Data is stored internally and not transferrable by any device</a:t>
                      </a:r>
                    </a:p>
                  </a:txBody>
                  <a:tcPr/>
                </a:tc>
                <a:tc>
                  <a:txBody>
                    <a:bodyPr/>
                    <a:lstStyle/>
                    <a:p>
                      <a:pPr algn="just"/>
                      <a:r>
                        <a:rPr lang="en-IN" sz="1600" dirty="0">
                          <a:latin typeface="Roboto Condensed"/>
                          <a:cs typeface="Calibri" pitchFamily="34" charset="0"/>
                        </a:rPr>
                        <a:t>Voting data recorded in the DRM is transferred by means of CD, etc</a:t>
                      </a:r>
                    </a:p>
                  </a:txBody>
                  <a:tcPr/>
                </a:tc>
                <a:extLst>
                  <a:ext uri="{0D108BD9-81ED-4DB2-BD59-A6C34878D82A}">
                    <a16:rowId xmlns:a16="http://schemas.microsoft.com/office/drawing/2014/main" val="10004"/>
                  </a:ext>
                </a:extLst>
              </a:tr>
              <a:tr h="730513">
                <a:tc>
                  <a:txBody>
                    <a:bodyPr/>
                    <a:lstStyle/>
                    <a:p>
                      <a:pPr algn="just"/>
                      <a:r>
                        <a:rPr lang="en-IN" sz="1600" dirty="0">
                          <a:latin typeface="Roboto Condensed"/>
                          <a:cs typeface="Calibri" pitchFamily="34" charset="0"/>
                        </a:rPr>
                        <a:t>Full end to end security protocol and administrative safeguards for the use, storage, transportation and tracking</a:t>
                      </a:r>
                    </a:p>
                  </a:txBody>
                  <a:tcPr/>
                </a:tc>
                <a:tc>
                  <a:txBody>
                    <a:bodyPr/>
                    <a:lstStyle/>
                    <a:p>
                      <a:pPr algn="just"/>
                      <a:r>
                        <a:rPr lang="en-IN" sz="1600" dirty="0">
                          <a:latin typeface="Roboto Condensed"/>
                          <a:cs typeface="Calibri" pitchFamily="34" charset="0"/>
                        </a:rPr>
                        <a:t>No such protocols, e.g. in</a:t>
                      </a:r>
                      <a:r>
                        <a:rPr lang="en-IN" sz="1600" baseline="0" dirty="0">
                          <a:latin typeface="Roboto Condensed"/>
                          <a:cs typeface="Calibri" pitchFamily="34" charset="0"/>
                        </a:rPr>
                        <a:t> Ireland</a:t>
                      </a:r>
                      <a:endParaRPr lang="en-IN" sz="1600" dirty="0">
                        <a:latin typeface="Roboto Condensed"/>
                        <a:cs typeface="Calibri" pitchFamily="34" charset="0"/>
                      </a:endParaRPr>
                    </a:p>
                  </a:txBody>
                  <a:tcPr/>
                </a:tc>
                <a:extLst>
                  <a:ext uri="{0D108BD9-81ED-4DB2-BD59-A6C34878D82A}">
                    <a16:rowId xmlns:a16="http://schemas.microsoft.com/office/drawing/2014/main" val="10005"/>
                  </a:ext>
                </a:extLst>
              </a:tr>
              <a:tr h="514065">
                <a:tc>
                  <a:txBody>
                    <a:bodyPr/>
                    <a:lstStyle/>
                    <a:p>
                      <a:pPr algn="just"/>
                      <a:r>
                        <a:rPr lang="en-IN" sz="1600" dirty="0">
                          <a:latin typeface="Roboto Condensed"/>
                          <a:cs typeface="Calibri" pitchFamily="34" charset="0"/>
                        </a:rPr>
                        <a:t>Administrative and physical security as per legal framework across the country.</a:t>
                      </a:r>
                    </a:p>
                  </a:txBody>
                  <a:tcPr/>
                </a:tc>
                <a:tc>
                  <a:txBody>
                    <a:bodyPr/>
                    <a:lstStyle/>
                    <a:p>
                      <a:pPr algn="just"/>
                      <a:r>
                        <a:rPr lang="en-IN" sz="1600" dirty="0">
                          <a:latin typeface="Roboto Condensed"/>
                          <a:cs typeface="Calibri" pitchFamily="34" charset="0"/>
                        </a:rPr>
                        <a:t>No such legal</a:t>
                      </a:r>
                      <a:r>
                        <a:rPr lang="en-IN" sz="1600" baseline="0" dirty="0">
                          <a:latin typeface="Roboto Condensed"/>
                          <a:cs typeface="Calibri" pitchFamily="34" charset="0"/>
                        </a:rPr>
                        <a:t> framework, e.g. in Netherlands</a:t>
                      </a:r>
                      <a:endParaRPr lang="en-IN" sz="1600" dirty="0">
                        <a:latin typeface="Roboto Condensed"/>
                        <a:cs typeface="Calibri" pitchFamily="34" charset="0"/>
                      </a:endParaRPr>
                    </a:p>
                  </a:txBody>
                  <a:tcPr/>
                </a:tc>
                <a:extLst>
                  <a:ext uri="{0D108BD9-81ED-4DB2-BD59-A6C34878D82A}">
                    <a16:rowId xmlns:a16="http://schemas.microsoft.com/office/drawing/2014/main" val="10006"/>
                  </a:ext>
                </a:extLst>
              </a:tr>
              <a:tr h="730513">
                <a:tc>
                  <a:txBody>
                    <a:bodyPr/>
                    <a:lstStyle/>
                    <a:p>
                      <a:pPr algn="just"/>
                      <a:r>
                        <a:rPr lang="en-IN" sz="1600" dirty="0">
                          <a:latin typeface="Roboto Condensed"/>
                          <a:cs typeface="Calibri" pitchFamily="34" charset="0"/>
                        </a:rPr>
                        <a:t>Voter verifiability and auditability of every vote cast </a:t>
                      </a:r>
                    </a:p>
                  </a:txBody>
                  <a:tcPr/>
                </a:tc>
                <a:tc>
                  <a:txBody>
                    <a:bodyPr/>
                    <a:lstStyle/>
                    <a:p>
                      <a:pPr algn="just"/>
                      <a:r>
                        <a:rPr lang="en-IN" sz="1600" dirty="0">
                          <a:latin typeface="Roboto Condensed"/>
                          <a:cs typeface="Calibri" pitchFamily="34" charset="0"/>
                        </a:rPr>
                        <a:t>Lack of such facility in the NEDAP machines- un-Constitutional by German Supreme Court as lacked</a:t>
                      </a:r>
                      <a:r>
                        <a:rPr lang="en-IN" sz="1600" baseline="0" dirty="0">
                          <a:latin typeface="Roboto Condensed"/>
                          <a:cs typeface="Calibri" pitchFamily="34" charset="0"/>
                        </a:rPr>
                        <a:t> public examinability </a:t>
                      </a:r>
                      <a:endParaRPr lang="en-IN" sz="1600" dirty="0">
                        <a:latin typeface="Roboto Condensed"/>
                        <a:cs typeface="Calibri"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1847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a:r>
              <a:rPr lang="en-IN" dirty="0"/>
              <a:t>ASPERSIONS VS CONFIDENCE</a:t>
            </a:r>
            <a:endParaRPr lang="en" dirty="0"/>
          </a:p>
        </p:txBody>
      </p:sp>
      <p:sp>
        <p:nvSpPr>
          <p:cNvPr id="223" name="Shape 223"/>
          <p:cNvSpPr txBox="1">
            <a:spLocks noGrp="1"/>
          </p:cNvSpPr>
          <p:nvPr>
            <p:ph type="subTitle" idx="1"/>
          </p:nvPr>
        </p:nvSpPr>
        <p:spPr>
          <a:xfrm>
            <a:off x="463525" y="3939902"/>
            <a:ext cx="4094400" cy="784800"/>
          </a:xfrm>
          <a:prstGeom prst="rect">
            <a:avLst/>
          </a:prstGeom>
        </p:spPr>
        <p:txBody>
          <a:bodyPr lIns="91425" tIns="91425" rIns="91425" bIns="91425" anchor="t" anchorCtr="0">
            <a:noAutofit/>
          </a:bodyPr>
          <a:lstStyle/>
          <a:p>
            <a:pPr lvl="0" rtl="0">
              <a:spcBef>
                <a:spcPts val="0"/>
              </a:spcBef>
              <a:buNone/>
            </a:pPr>
            <a:r>
              <a:rPr lang="en" dirty="0"/>
              <a:t>Between MAR-DEC 2017</a:t>
            </a: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51</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07937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BHIND  FINDINGS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52</a:t>
            </a:fld>
            <a:endParaRPr lang="en"/>
          </a:p>
        </p:txBody>
      </p:sp>
      <p:sp>
        <p:nvSpPr>
          <p:cNvPr id="4" name="TextBox 3"/>
          <p:cNvSpPr txBox="1"/>
          <p:nvPr/>
        </p:nvSpPr>
        <p:spPr>
          <a:xfrm>
            <a:off x="179512" y="1347614"/>
            <a:ext cx="8280920" cy="923330"/>
          </a:xfrm>
          <a:prstGeom prst="rect">
            <a:avLst/>
          </a:prstGeom>
          <a:noFill/>
        </p:spPr>
        <p:txBody>
          <a:bodyPr wrap="square" rtlCol="0">
            <a:spAutoFit/>
          </a:bodyPr>
          <a:lstStyle/>
          <a:p>
            <a:r>
              <a:rPr lang="en-IN" sz="1800" dirty="0">
                <a:latin typeface="Roboto Condensed" charset="0"/>
                <a:ea typeface="Roboto Condensed" charset="0"/>
              </a:rPr>
              <a:t>Commission’s enquiry found 4 buttons of BU pressed in the following order and VVPAT printed corresponding </a:t>
            </a:r>
            <a:r>
              <a:rPr lang="en-IN" sz="1800" dirty="0" smtClean="0">
                <a:latin typeface="Roboto Condensed" charset="0"/>
                <a:ea typeface="Roboto Condensed" charset="0"/>
              </a:rPr>
              <a:t>slips-</a:t>
            </a:r>
            <a:endParaRPr lang="en-IN" sz="1800" dirty="0">
              <a:latin typeface="Roboto Condensed" charset="0"/>
              <a:ea typeface="Roboto Condensed" charset="0"/>
            </a:endParaRPr>
          </a:p>
          <a:p>
            <a:endParaRPr lang="en-IN" sz="1800" dirty="0">
              <a:latin typeface="Roboto Condensed" charset="0"/>
              <a:ea typeface="Roboto Condensed"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3074233"/>
              </p:ext>
            </p:extLst>
          </p:nvPr>
        </p:nvGraphicFramePr>
        <p:xfrm>
          <a:off x="899592" y="2067694"/>
          <a:ext cx="6096000" cy="1854200"/>
        </p:xfrm>
        <a:graphic>
          <a:graphicData uri="http://schemas.openxmlformats.org/drawingml/2006/table">
            <a:tbl>
              <a:tblPr firstRow="1" bandRow="1">
                <a:tableStyleId>{AC4736EF-B247-40E9-99D8-7BE3D6193753}</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IN" b="1" dirty="0">
                          <a:solidFill>
                            <a:schemeClr val="bg1"/>
                          </a:solidFill>
                          <a:latin typeface="Roboto Condensed"/>
                        </a:rPr>
                        <a:t>Button no</a:t>
                      </a:r>
                    </a:p>
                  </a:txBody>
                  <a:tcPr>
                    <a:solidFill>
                      <a:schemeClr val="accent1"/>
                    </a:solidFill>
                  </a:tcPr>
                </a:tc>
                <a:tc>
                  <a:txBody>
                    <a:bodyPr/>
                    <a:lstStyle/>
                    <a:p>
                      <a:pPr algn="ctr"/>
                      <a:r>
                        <a:rPr lang="en-IN" b="1" dirty="0">
                          <a:solidFill>
                            <a:schemeClr val="bg1"/>
                          </a:solidFill>
                          <a:latin typeface="Roboto Condensed"/>
                        </a:rPr>
                        <a:t>Symbol</a:t>
                      </a:r>
                    </a:p>
                  </a:txBody>
                  <a:tcPr>
                    <a:solidFill>
                      <a:schemeClr val="accent1"/>
                    </a:solidFill>
                  </a:tcPr>
                </a:tc>
                <a:tc>
                  <a:txBody>
                    <a:bodyPr/>
                    <a:lstStyle/>
                    <a:p>
                      <a:pPr algn="ctr"/>
                      <a:r>
                        <a:rPr lang="en-IN" b="1" dirty="0">
                          <a:solidFill>
                            <a:schemeClr val="bg1"/>
                          </a:solidFill>
                          <a:latin typeface="Roboto Condensed"/>
                        </a:rPr>
                        <a:t>Name of Candidate</a:t>
                      </a:r>
                    </a:p>
                  </a:txBody>
                  <a:tcPr>
                    <a:solidFill>
                      <a:schemeClr val="accent1"/>
                    </a:solidFill>
                  </a:tcPr>
                </a:tc>
                <a:extLst>
                  <a:ext uri="{0D108BD9-81ED-4DB2-BD59-A6C34878D82A}">
                    <a16:rowId xmlns:a16="http://schemas.microsoft.com/office/drawing/2014/main" val="10000"/>
                  </a:ext>
                </a:extLst>
              </a:tr>
              <a:tr h="370840">
                <a:tc>
                  <a:txBody>
                    <a:bodyPr/>
                    <a:lstStyle/>
                    <a:p>
                      <a:r>
                        <a:rPr lang="en-IN" dirty="0">
                          <a:latin typeface="Roboto Condensed"/>
                        </a:rPr>
                        <a:t>03</a:t>
                      </a:r>
                    </a:p>
                  </a:txBody>
                  <a:tcPr>
                    <a:solidFill>
                      <a:srgbClr val="CED8E7"/>
                    </a:solidFill>
                  </a:tcPr>
                </a:tc>
                <a:tc>
                  <a:txBody>
                    <a:bodyPr/>
                    <a:lstStyle/>
                    <a:p>
                      <a:r>
                        <a:rPr lang="en-IN" dirty="0" err="1">
                          <a:latin typeface="Roboto Condensed"/>
                        </a:rPr>
                        <a:t>Handpump</a:t>
                      </a:r>
                      <a:endParaRPr lang="en-IN" dirty="0">
                        <a:latin typeface="Roboto Condensed"/>
                      </a:endParaRPr>
                    </a:p>
                  </a:txBody>
                  <a:tcPr>
                    <a:solidFill>
                      <a:srgbClr val="CED8E7"/>
                    </a:solidFill>
                  </a:tcPr>
                </a:tc>
                <a:tc>
                  <a:txBody>
                    <a:bodyPr/>
                    <a:lstStyle/>
                    <a:p>
                      <a:r>
                        <a:rPr lang="en-IN" dirty="0" err="1">
                          <a:latin typeface="Roboto Condensed"/>
                        </a:rPr>
                        <a:t>Raju</a:t>
                      </a:r>
                      <a:r>
                        <a:rPr lang="en-IN" baseline="0" dirty="0">
                          <a:latin typeface="Roboto Condensed"/>
                        </a:rPr>
                        <a:t> Pal</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370840">
                <a:tc>
                  <a:txBody>
                    <a:bodyPr/>
                    <a:lstStyle/>
                    <a:p>
                      <a:r>
                        <a:rPr lang="en-IN" dirty="0">
                          <a:latin typeface="Roboto Condensed"/>
                        </a:rPr>
                        <a:t>04</a:t>
                      </a:r>
                    </a:p>
                  </a:txBody>
                  <a:tcPr>
                    <a:solidFill>
                      <a:srgbClr val="CED8E7">
                        <a:alpha val="50000"/>
                      </a:srgbClr>
                    </a:solidFill>
                  </a:tcPr>
                </a:tc>
                <a:tc>
                  <a:txBody>
                    <a:bodyPr/>
                    <a:lstStyle/>
                    <a:p>
                      <a:r>
                        <a:rPr lang="en-IN" dirty="0">
                          <a:latin typeface="Roboto Condensed"/>
                        </a:rPr>
                        <a:t>Lotus</a:t>
                      </a:r>
                    </a:p>
                  </a:txBody>
                  <a:tcPr>
                    <a:solidFill>
                      <a:srgbClr val="CED8E7">
                        <a:alpha val="50000"/>
                      </a:srgbClr>
                    </a:solidFill>
                  </a:tcPr>
                </a:tc>
                <a:tc>
                  <a:txBody>
                    <a:bodyPr/>
                    <a:lstStyle/>
                    <a:p>
                      <a:r>
                        <a:rPr lang="en-IN" dirty="0" err="1">
                          <a:latin typeface="Roboto Condensed"/>
                        </a:rPr>
                        <a:t>SatyaDev</a:t>
                      </a:r>
                      <a:r>
                        <a:rPr lang="en-IN" dirty="0">
                          <a:latin typeface="Roboto Condensed"/>
                        </a:rPr>
                        <a:t> </a:t>
                      </a:r>
                      <a:r>
                        <a:rPr lang="en-IN" dirty="0" err="1">
                          <a:latin typeface="Roboto Condensed"/>
                        </a:rPr>
                        <a:t>Oanchori</a:t>
                      </a:r>
                      <a:endParaRPr lang="en-IN" dirty="0">
                        <a:latin typeface="Roboto Condensed"/>
                      </a:endParaRPr>
                    </a:p>
                  </a:txBody>
                  <a:tcPr>
                    <a:solidFill>
                      <a:srgbClr val="CED8E7">
                        <a:alpha val="50000"/>
                      </a:srgbClr>
                    </a:solidFill>
                  </a:tcPr>
                </a:tc>
                <a:extLst>
                  <a:ext uri="{0D108BD9-81ED-4DB2-BD59-A6C34878D82A}">
                    <a16:rowId xmlns:a16="http://schemas.microsoft.com/office/drawing/2014/main" val="10002"/>
                  </a:ext>
                </a:extLst>
              </a:tr>
              <a:tr h="370840">
                <a:tc>
                  <a:txBody>
                    <a:bodyPr/>
                    <a:lstStyle/>
                    <a:p>
                      <a:r>
                        <a:rPr lang="en-IN" dirty="0">
                          <a:latin typeface="Roboto Condensed"/>
                        </a:rPr>
                        <a:t>03</a:t>
                      </a:r>
                    </a:p>
                  </a:txBody>
                  <a:tcPr>
                    <a:solidFill>
                      <a:srgbClr val="CED8E7"/>
                    </a:solidFill>
                  </a:tcPr>
                </a:tc>
                <a:tc>
                  <a:txBody>
                    <a:bodyPr/>
                    <a:lstStyle/>
                    <a:p>
                      <a:r>
                        <a:rPr lang="en-IN" dirty="0" err="1">
                          <a:latin typeface="Roboto Condensed"/>
                        </a:rPr>
                        <a:t>Handpump</a:t>
                      </a:r>
                      <a:endParaRPr lang="en-IN" dirty="0">
                        <a:latin typeface="Roboto Condensed"/>
                      </a:endParaRPr>
                    </a:p>
                  </a:txBody>
                  <a:tcPr>
                    <a:solidFill>
                      <a:srgbClr val="CED8E7"/>
                    </a:solidFill>
                  </a:tcPr>
                </a:tc>
                <a:tc>
                  <a:txBody>
                    <a:bodyPr/>
                    <a:lstStyle/>
                    <a:p>
                      <a:r>
                        <a:rPr lang="en-IN" dirty="0" err="1">
                          <a:latin typeface="Roboto Condensed"/>
                        </a:rPr>
                        <a:t>Raju</a:t>
                      </a:r>
                      <a:r>
                        <a:rPr lang="en-IN" dirty="0">
                          <a:latin typeface="Roboto Condensed"/>
                        </a:rPr>
                        <a:t> Pal</a:t>
                      </a:r>
                    </a:p>
                  </a:txBody>
                  <a:tcPr>
                    <a:solidFill>
                      <a:srgbClr val="CED8E7"/>
                    </a:solidFill>
                  </a:tcPr>
                </a:tc>
                <a:extLst>
                  <a:ext uri="{0D108BD9-81ED-4DB2-BD59-A6C34878D82A}">
                    <a16:rowId xmlns:a16="http://schemas.microsoft.com/office/drawing/2014/main" val="10003"/>
                  </a:ext>
                </a:extLst>
              </a:tr>
              <a:tr h="370840">
                <a:tc>
                  <a:txBody>
                    <a:bodyPr/>
                    <a:lstStyle/>
                    <a:p>
                      <a:r>
                        <a:rPr lang="en-IN" dirty="0">
                          <a:latin typeface="Roboto Condensed"/>
                        </a:rPr>
                        <a:t>01</a:t>
                      </a:r>
                    </a:p>
                  </a:txBody>
                  <a:tcPr>
                    <a:solidFill>
                      <a:srgbClr val="CED8E7">
                        <a:alpha val="50000"/>
                      </a:srgbClr>
                    </a:solidFill>
                  </a:tcPr>
                </a:tc>
                <a:tc>
                  <a:txBody>
                    <a:bodyPr/>
                    <a:lstStyle/>
                    <a:p>
                      <a:r>
                        <a:rPr lang="en-IN" dirty="0">
                          <a:latin typeface="Roboto Condensed"/>
                        </a:rPr>
                        <a:t>Hand</a:t>
                      </a:r>
                    </a:p>
                  </a:txBody>
                  <a:tcPr>
                    <a:solidFill>
                      <a:srgbClr val="CED8E7">
                        <a:alpha val="50000"/>
                      </a:srgbClr>
                    </a:solidFill>
                  </a:tcPr>
                </a:tc>
                <a:tc>
                  <a:txBody>
                    <a:bodyPr/>
                    <a:lstStyle/>
                    <a:p>
                      <a:r>
                        <a:rPr lang="en-IN" dirty="0" err="1">
                          <a:latin typeface="Roboto Condensed"/>
                        </a:rPr>
                        <a:t>Ambuj</a:t>
                      </a:r>
                      <a:r>
                        <a:rPr lang="en-IN" dirty="0">
                          <a:latin typeface="Roboto Condensed"/>
                        </a:rPr>
                        <a:t> </a:t>
                      </a:r>
                      <a:r>
                        <a:rPr lang="en-IN" dirty="0" err="1">
                          <a:latin typeface="Roboto Condensed"/>
                        </a:rPr>
                        <a:t>Shukla</a:t>
                      </a:r>
                      <a:endParaRPr lang="en-IN" dirty="0">
                        <a:latin typeface="Roboto Condensed"/>
                      </a:endParaRPr>
                    </a:p>
                  </a:txBody>
                  <a:tcPr>
                    <a:solidFill>
                      <a:srgbClr val="CED8E7">
                        <a:alpha val="50000"/>
                      </a:srgb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152400" y="3939902"/>
            <a:ext cx="8092008" cy="615553"/>
          </a:xfrm>
          <a:prstGeom prst="rect">
            <a:avLst/>
          </a:prstGeom>
          <a:noFill/>
        </p:spPr>
        <p:txBody>
          <a:bodyPr wrap="square" rtlCol="0">
            <a:spAutoFit/>
          </a:bodyPr>
          <a:lstStyle/>
          <a:p>
            <a:pPr algn="just"/>
            <a:r>
              <a:rPr lang="en-IN" sz="1700" b="1" dirty="0">
                <a:latin typeface="Roboto Condensed" charset="0"/>
                <a:ea typeface="Roboto Condensed" charset="0"/>
              </a:rPr>
              <a:t>It is pertinent to mention here that </a:t>
            </a:r>
            <a:r>
              <a:rPr lang="en-IN" sz="1700" b="1" dirty="0" smtClean="0">
                <a:latin typeface="Roboto Condensed" charset="0"/>
                <a:ea typeface="Roboto Condensed" charset="0"/>
              </a:rPr>
              <a:t>it is </a:t>
            </a:r>
            <a:r>
              <a:rPr lang="en-IN" sz="1700" b="1" dirty="0">
                <a:latin typeface="Roboto Condensed" charset="0"/>
                <a:ea typeface="Roboto Condensed" charset="0"/>
              </a:rPr>
              <a:t>completely false to say </a:t>
            </a:r>
            <a:r>
              <a:rPr lang="en-IN" sz="1700" b="1" dirty="0" smtClean="0">
                <a:latin typeface="Roboto Condensed" charset="0"/>
                <a:ea typeface="Roboto Condensed" charset="0"/>
              </a:rPr>
              <a:t>that </a:t>
            </a:r>
            <a:r>
              <a:rPr lang="en-IN" sz="1700" b="1" dirty="0">
                <a:latin typeface="Roboto Condensed" charset="0"/>
                <a:ea typeface="Roboto Condensed" charset="0"/>
              </a:rPr>
              <a:t>multiple times slips of lotus were printed during the demo on 31</a:t>
            </a:r>
            <a:r>
              <a:rPr lang="en-IN" sz="1700" b="1" baseline="30000" dirty="0">
                <a:latin typeface="Roboto Condensed" charset="0"/>
                <a:ea typeface="Roboto Condensed" charset="0"/>
              </a:rPr>
              <a:t>st</a:t>
            </a:r>
            <a:r>
              <a:rPr lang="en-IN" sz="1700" b="1" dirty="0">
                <a:latin typeface="Roboto Condensed" charset="0"/>
                <a:ea typeface="Roboto Condensed" charset="0"/>
              </a:rPr>
              <a:t> March as </a:t>
            </a:r>
            <a:r>
              <a:rPr lang="en-IN" sz="1700" b="1" dirty="0" smtClean="0">
                <a:latin typeface="Roboto Condensed" charset="0"/>
                <a:ea typeface="Roboto Condensed" charset="0"/>
              </a:rPr>
              <a:t>alleged.</a:t>
            </a:r>
            <a:endParaRPr lang="en-IN" sz="1700" b="1" dirty="0">
              <a:latin typeface="Roboto Condensed" charset="0"/>
              <a:ea typeface="Roboto Condensed" charset="0"/>
            </a:endParaRPr>
          </a:p>
        </p:txBody>
      </p:sp>
    </p:spTree>
    <p:extLst>
      <p:ext uri="{BB962C8B-B14F-4D97-AF65-F5344CB8AC3E}">
        <p14:creationId xmlns:p14="http://schemas.microsoft.com/office/powerpoint/2010/main" val="191835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Between March-May 2017</a:t>
            </a:r>
            <a:endParaRPr lang="en-IN" dirty="0">
              <a:latin typeface="Roboto Condensed" charset="0"/>
              <a:ea typeface="Roboto Condensed" charset="0"/>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53</a:t>
            </a:fld>
            <a:endParaRPr lang="en"/>
          </a:p>
        </p:txBody>
      </p:sp>
      <p:sp>
        <p:nvSpPr>
          <p:cNvPr id="4" name="Rounded Rectangle 3"/>
          <p:cNvSpPr/>
          <p:nvPr/>
        </p:nvSpPr>
        <p:spPr>
          <a:xfrm>
            <a:off x="539552" y="1419622"/>
            <a:ext cx="770485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a:solidFill>
                  <a:schemeClr val="accent1">
                    <a:lumMod val="50000"/>
                  </a:schemeClr>
                </a:solidFill>
                <a:latin typeface="Roboto Condensed" charset="0"/>
                <a:ea typeface="Roboto Condensed" charset="0"/>
              </a:rPr>
              <a:t>120 Petitions Received</a:t>
            </a:r>
          </a:p>
        </p:txBody>
      </p:sp>
      <p:sp>
        <p:nvSpPr>
          <p:cNvPr id="6" name="Rounded Rectangle 5"/>
          <p:cNvSpPr/>
          <p:nvPr/>
        </p:nvSpPr>
        <p:spPr>
          <a:xfrm>
            <a:off x="2060104" y="2139702"/>
            <a:ext cx="4024064"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chemeClr val="accent1">
                    <a:lumMod val="50000"/>
                  </a:schemeClr>
                </a:solidFill>
                <a:latin typeface="Rockwell"/>
                <a:cs typeface="Rockwell"/>
              </a:rPr>
              <a:t>41 alleging wrong results</a:t>
            </a:r>
            <a:endParaRPr lang="en-IN" sz="2400" b="1" dirty="0">
              <a:solidFill>
                <a:schemeClr val="accent1">
                  <a:lumMod val="50000"/>
                </a:schemeClr>
              </a:solidFill>
              <a:latin typeface="Roboto Condensed" charset="0"/>
              <a:ea typeface="Roboto Condensed" charset="0"/>
            </a:endParaRPr>
          </a:p>
        </p:txBody>
      </p:sp>
      <p:sp>
        <p:nvSpPr>
          <p:cNvPr id="7" name="Rounded Rectangle 6"/>
          <p:cNvSpPr/>
          <p:nvPr/>
        </p:nvSpPr>
        <p:spPr>
          <a:xfrm>
            <a:off x="683568" y="2859782"/>
            <a:ext cx="402406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lumMod val="50000"/>
                  </a:schemeClr>
                </a:solidFill>
                <a:latin typeface="Rockwell"/>
                <a:cs typeface="Rockwell"/>
              </a:rPr>
              <a:t>17 Related to SEC</a:t>
            </a:r>
            <a:endParaRPr lang="en-IN" sz="2400" b="1" dirty="0">
              <a:solidFill>
                <a:schemeClr val="accent1">
                  <a:lumMod val="50000"/>
                </a:schemeClr>
              </a:solidFill>
              <a:latin typeface="Roboto Condensed" charset="0"/>
              <a:ea typeface="Roboto Condensed" charset="0"/>
            </a:endParaRPr>
          </a:p>
        </p:txBody>
      </p:sp>
      <p:sp>
        <p:nvSpPr>
          <p:cNvPr id="8" name="Rounded Rectangle 7"/>
          <p:cNvSpPr/>
          <p:nvPr/>
        </p:nvSpPr>
        <p:spPr>
          <a:xfrm>
            <a:off x="5004048" y="2859782"/>
            <a:ext cx="402406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lumMod val="50000"/>
                  </a:schemeClr>
                </a:solidFill>
                <a:latin typeface="Rockwell"/>
                <a:cs typeface="Rockwell"/>
              </a:rPr>
              <a:t>Evidence Sought from 24</a:t>
            </a:r>
            <a:endParaRPr lang="en-IN" sz="2400" b="1" dirty="0">
              <a:solidFill>
                <a:schemeClr val="accent1">
                  <a:lumMod val="50000"/>
                </a:schemeClr>
              </a:solidFill>
              <a:latin typeface="Roboto Condensed" charset="0"/>
              <a:ea typeface="Roboto Condensed" charset="0"/>
            </a:endParaRPr>
          </a:p>
        </p:txBody>
      </p:sp>
      <p:sp>
        <p:nvSpPr>
          <p:cNvPr id="9" name="Rounded Rectangle 8"/>
          <p:cNvSpPr/>
          <p:nvPr/>
        </p:nvSpPr>
        <p:spPr>
          <a:xfrm>
            <a:off x="3203848" y="3579862"/>
            <a:ext cx="273630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lumMod val="50000"/>
                  </a:schemeClr>
                </a:solidFill>
                <a:latin typeface="Rockwell"/>
                <a:cs typeface="Rockwell"/>
              </a:rPr>
              <a:t>Reply by 3</a:t>
            </a:r>
            <a:endParaRPr lang="en-IN" sz="2400" b="1" dirty="0">
              <a:solidFill>
                <a:schemeClr val="accent1">
                  <a:lumMod val="50000"/>
                </a:schemeClr>
              </a:solidFill>
              <a:latin typeface="Roboto Condensed" charset="0"/>
              <a:ea typeface="Roboto Condensed" charset="0"/>
            </a:endParaRPr>
          </a:p>
        </p:txBody>
      </p:sp>
      <p:sp>
        <p:nvSpPr>
          <p:cNvPr id="10" name="Rounded Rectangle 9"/>
          <p:cNvSpPr/>
          <p:nvPr/>
        </p:nvSpPr>
        <p:spPr>
          <a:xfrm>
            <a:off x="6156176" y="3579862"/>
            <a:ext cx="295232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accent1">
                    <a:lumMod val="50000"/>
                  </a:schemeClr>
                </a:solidFill>
                <a:latin typeface="Rockwell"/>
                <a:cs typeface="Rockwell"/>
              </a:rPr>
              <a:t>Evidence by none</a:t>
            </a:r>
            <a:endParaRPr lang="en-IN" sz="2400" b="1" dirty="0">
              <a:solidFill>
                <a:schemeClr val="accent1">
                  <a:lumMod val="50000"/>
                </a:schemeClr>
              </a:solidFill>
              <a:latin typeface="Roboto Condensed" charset="0"/>
              <a:ea typeface="Roboto Condensed" charset="0"/>
            </a:endParaRPr>
          </a:p>
        </p:txBody>
      </p:sp>
      <p:sp>
        <p:nvSpPr>
          <p:cNvPr id="11" name="Down Arrow 10"/>
          <p:cNvSpPr/>
          <p:nvPr/>
        </p:nvSpPr>
        <p:spPr>
          <a:xfrm>
            <a:off x="4072136" y="192367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2411760" y="264375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5692316" y="264375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a:off x="5404284" y="336383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Down Arrow 14"/>
          <p:cNvSpPr/>
          <p:nvPr/>
        </p:nvSpPr>
        <p:spPr>
          <a:xfrm>
            <a:off x="7708540" y="336383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2407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EVM CHALLENGE- </a:t>
            </a:r>
            <a:r>
              <a:rPr lang="en-US" dirty="0" smtClean="0"/>
              <a:t>2017 	            (1/2)</a:t>
            </a:r>
            <a:endParaRPr lang="en-IN" dirty="0"/>
          </a:p>
        </p:txBody>
      </p:sp>
      <p:sp>
        <p:nvSpPr>
          <p:cNvPr id="3" name="Slide Number Placeholder 2"/>
          <p:cNvSpPr>
            <a:spLocks noGrp="1"/>
          </p:cNvSpPr>
          <p:nvPr>
            <p:ph type="sldNum" idx="12"/>
          </p:nvPr>
        </p:nvSpPr>
        <p:spPr>
          <a:xfrm>
            <a:off x="8763000" y="4781549"/>
            <a:ext cx="381000" cy="212863"/>
          </a:xfrm>
        </p:spPr>
        <p:txBody>
          <a:bodyPr/>
          <a:lstStyle/>
          <a:p>
            <a:pPr lvl="0">
              <a:spcBef>
                <a:spcPts val="0"/>
              </a:spcBef>
              <a:buNone/>
            </a:pPr>
            <a:fld id="{00000000-1234-1234-1234-123412341234}" type="slidenum">
              <a:rPr lang="en" smtClean="0"/>
              <a:pPr lvl="0">
                <a:spcBef>
                  <a:spcPts val="0"/>
                </a:spcBef>
                <a:buNone/>
              </a:pPr>
              <a:t>54</a:t>
            </a:fld>
            <a:endParaRPr lang="en" dirty="0"/>
          </a:p>
        </p:txBody>
      </p:sp>
      <p:sp>
        <p:nvSpPr>
          <p:cNvPr id="4" name="Rectangle 3"/>
          <p:cNvSpPr/>
          <p:nvPr/>
        </p:nvSpPr>
        <p:spPr>
          <a:xfrm>
            <a:off x="237565" y="1504950"/>
            <a:ext cx="8229600" cy="3416320"/>
          </a:xfrm>
          <a:prstGeom prst="rect">
            <a:avLst/>
          </a:prstGeom>
        </p:spPr>
        <p:txBody>
          <a:bodyPr wrap="square">
            <a:spAutoFit/>
          </a:bodyPr>
          <a:lstStyle/>
          <a:p>
            <a:pPr marL="285750" lvl="0" indent="-285750" algn="just">
              <a:buFont typeface="Arial" panose="020B0604020202020204" pitchFamily="34" charset="0"/>
              <a:buChar char="•"/>
            </a:pPr>
            <a:r>
              <a:rPr lang="en-US" sz="1800" dirty="0">
                <a:latin typeface="Roboto Condensed" charset="0"/>
                <a:cs typeface="Roboto Condensed" charset="0"/>
              </a:rPr>
              <a:t>Commission organized an EVM Challenge on </a:t>
            </a:r>
            <a:r>
              <a:rPr lang="en-US" sz="1800" b="1" u="sng" dirty="0">
                <a:latin typeface="Roboto Condensed" charset="0"/>
                <a:cs typeface="Roboto Condensed" charset="0"/>
              </a:rPr>
              <a:t>3</a:t>
            </a:r>
            <a:r>
              <a:rPr lang="en-US" sz="1800" b="1" u="sng" baseline="30000" dirty="0">
                <a:latin typeface="Roboto Condensed" charset="0"/>
                <a:cs typeface="Roboto Condensed" charset="0"/>
              </a:rPr>
              <a:t>rd</a:t>
            </a:r>
            <a:r>
              <a:rPr lang="en-US" sz="1800" b="1" u="sng" dirty="0">
                <a:latin typeface="Roboto Condensed" charset="0"/>
                <a:cs typeface="Roboto Condensed" charset="0"/>
              </a:rPr>
              <a:t> June </a:t>
            </a:r>
            <a:r>
              <a:rPr lang="en-US" sz="1800" b="1" u="sng" dirty="0" smtClean="0">
                <a:latin typeface="Roboto Condensed" charset="0"/>
                <a:cs typeface="Roboto Condensed" charset="0"/>
              </a:rPr>
              <a:t>2017.</a:t>
            </a:r>
            <a:endParaRPr lang="en-US" sz="1800" dirty="0" smtClean="0">
              <a:latin typeface="Roboto Condensed" charset="0"/>
              <a:cs typeface="Roboto Condensed" charset="0"/>
            </a:endParaRPr>
          </a:p>
          <a:p>
            <a:pPr lvl="0" algn="just"/>
            <a:endParaRPr lang="en-US" sz="1800" dirty="0">
              <a:latin typeface="Roboto Condensed" charset="0"/>
              <a:cs typeface="Roboto Condensed" charset="0"/>
            </a:endParaRPr>
          </a:p>
          <a:p>
            <a:pPr marL="285750" lvl="1" indent="-285750" algn="just">
              <a:buFont typeface="Arial" panose="020B0604020202020204" pitchFamily="34" charset="0"/>
              <a:buChar char="•"/>
            </a:pPr>
            <a:r>
              <a:rPr lang="en-US" sz="1800" dirty="0">
                <a:latin typeface="Roboto Condensed" charset="0"/>
                <a:cs typeface="Roboto Condensed" charset="0"/>
              </a:rPr>
              <a:t>All National and State Political Parties invited to participate in the </a:t>
            </a:r>
            <a:r>
              <a:rPr lang="en-US" sz="1800" dirty="0" smtClean="0">
                <a:latin typeface="Roboto Condensed" charset="0"/>
                <a:cs typeface="Roboto Condensed" charset="0"/>
              </a:rPr>
              <a:t>Challenge.</a:t>
            </a:r>
          </a:p>
          <a:p>
            <a:pPr marL="285750" lvl="1" indent="-285750" algn="just">
              <a:buFont typeface="Arial" panose="020B0604020202020204" pitchFamily="34" charset="0"/>
              <a:buChar char="•"/>
            </a:pPr>
            <a:endParaRPr lang="en-US" sz="1800" dirty="0">
              <a:latin typeface="Roboto Condensed" charset="0"/>
              <a:cs typeface="Roboto Condensed" charset="0"/>
            </a:endParaRPr>
          </a:p>
          <a:p>
            <a:pPr marL="285750" lvl="1" indent="-285750" algn="just">
              <a:buFont typeface="Arial" panose="020B0604020202020204" pitchFamily="34" charset="0"/>
              <a:buChar char="•"/>
            </a:pPr>
            <a:r>
              <a:rPr lang="en-US" sz="1800" dirty="0">
                <a:latin typeface="Roboto Condensed" charset="0"/>
                <a:cs typeface="Roboto Condensed" charset="0"/>
              </a:rPr>
              <a:t>Parties allowed to pick EVMs/VVPATs of their choice from the 5 poll-gone States (UP, Punjab, UK, Goa, Manipur), which were securely held in the </a:t>
            </a:r>
            <a:r>
              <a:rPr lang="en-US" sz="1800" dirty="0" err="1">
                <a:latin typeface="Roboto Condensed" charset="0"/>
                <a:cs typeface="Roboto Condensed" charset="0"/>
              </a:rPr>
              <a:t>Strongrooms</a:t>
            </a:r>
            <a:r>
              <a:rPr lang="en-US" sz="1800" dirty="0">
                <a:latin typeface="Roboto Condensed" charset="0"/>
                <a:cs typeface="Roboto Condensed" charset="0"/>
              </a:rPr>
              <a:t> under 24*7 armed </a:t>
            </a:r>
            <a:r>
              <a:rPr lang="en-US" sz="1800" dirty="0" smtClean="0">
                <a:latin typeface="Roboto Condensed" charset="0"/>
                <a:cs typeface="Roboto Condensed" charset="0"/>
              </a:rPr>
              <a:t>security.</a:t>
            </a:r>
          </a:p>
          <a:p>
            <a:pPr lvl="1" algn="just"/>
            <a:endParaRPr lang="en-US" sz="1800" dirty="0">
              <a:latin typeface="Roboto Condensed" charset="0"/>
              <a:cs typeface="Roboto Condensed" charset="0"/>
            </a:endParaRPr>
          </a:p>
          <a:p>
            <a:pPr marL="285750" lvl="1" indent="-285750" algn="just">
              <a:buFont typeface="Arial" panose="020B0604020202020204" pitchFamily="34" charset="0"/>
              <a:buChar char="•"/>
            </a:pPr>
            <a:r>
              <a:rPr lang="en-US" sz="1800" dirty="0">
                <a:latin typeface="Roboto Condensed" charset="0"/>
                <a:cs typeface="Roboto Condensed" charset="0"/>
              </a:rPr>
              <a:t>Parties given opportunity to demonstrate EVM manipulation/tampering in the votes recorded in the EVMs/VVPATs of their choice, as variously alleged </a:t>
            </a:r>
            <a:r>
              <a:rPr lang="en-US" sz="1800" dirty="0" smtClean="0">
                <a:latin typeface="Roboto Condensed" charset="0"/>
                <a:cs typeface="Roboto Condensed" charset="0"/>
              </a:rPr>
              <a:t>earlier.</a:t>
            </a:r>
            <a:endParaRPr lang="en-US" sz="1800" dirty="0">
              <a:latin typeface="Roboto Condensed" charset="0"/>
              <a:cs typeface="Roboto Condensed" charset="0"/>
            </a:endParaRPr>
          </a:p>
          <a:p>
            <a:pPr marL="285750" lvl="1" indent="-285750" algn="just">
              <a:buFont typeface="Arial" panose="020B0604020202020204" pitchFamily="34" charset="0"/>
              <a:buChar char="•"/>
            </a:pPr>
            <a:endParaRPr lang="en-US" sz="1800" dirty="0">
              <a:latin typeface="Roboto Condensed" charset="0"/>
              <a:cs typeface="Roboto Condensed" charset="0"/>
            </a:endParaRPr>
          </a:p>
        </p:txBody>
      </p:sp>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EVM CHALLENGE- </a:t>
            </a:r>
            <a:r>
              <a:rPr lang="en-US" dirty="0" smtClean="0"/>
              <a:t>2017 	            (2/2)</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55</a:t>
            </a:fld>
            <a:endParaRPr lang="en"/>
          </a:p>
        </p:txBody>
      </p:sp>
      <p:sp>
        <p:nvSpPr>
          <p:cNvPr id="4" name="Rectangle 3"/>
          <p:cNvSpPr/>
          <p:nvPr/>
        </p:nvSpPr>
        <p:spPr>
          <a:xfrm>
            <a:off x="609600" y="1663809"/>
            <a:ext cx="7696200" cy="2585323"/>
          </a:xfrm>
          <a:prstGeom prst="rect">
            <a:avLst/>
          </a:prstGeom>
        </p:spPr>
        <p:txBody>
          <a:bodyPr wrap="square">
            <a:spAutoFit/>
          </a:bodyPr>
          <a:lstStyle/>
          <a:p>
            <a:pPr marL="285750" lvl="0" indent="-285750" algn="just">
              <a:buFont typeface="Arial" panose="020B0604020202020204" pitchFamily="34" charset="0"/>
              <a:buChar char="•"/>
            </a:pPr>
            <a:r>
              <a:rPr lang="en-IN" sz="1800" b="1" dirty="0">
                <a:solidFill>
                  <a:schemeClr val="tx1"/>
                </a:solidFill>
                <a:latin typeface="Roboto Condensed" charset="0"/>
                <a:cs typeface="Roboto Condensed" charset="0"/>
              </a:rPr>
              <a:t>NO Political Party participated </a:t>
            </a:r>
            <a:r>
              <a:rPr lang="en-IN" sz="1800" dirty="0">
                <a:solidFill>
                  <a:schemeClr val="tx1"/>
                </a:solidFill>
                <a:latin typeface="Roboto Condensed" charset="0"/>
                <a:cs typeface="Roboto Condensed" charset="0"/>
              </a:rPr>
              <a:t>in the </a:t>
            </a:r>
            <a:r>
              <a:rPr lang="en-IN" sz="1800" dirty="0" smtClean="0">
                <a:solidFill>
                  <a:schemeClr val="tx1"/>
                </a:solidFill>
                <a:latin typeface="Roboto Condensed" charset="0"/>
                <a:cs typeface="Roboto Condensed" charset="0"/>
              </a:rPr>
              <a:t>Challenge.</a:t>
            </a:r>
            <a:endParaRPr lang="en-IN" sz="1800" dirty="0">
              <a:solidFill>
                <a:schemeClr val="tx1"/>
              </a:solidFill>
              <a:latin typeface="Roboto Condensed" charset="0"/>
              <a:cs typeface="Roboto Condensed" charset="0"/>
            </a:endParaRPr>
          </a:p>
          <a:p>
            <a:pPr marL="285750" lvl="0" indent="-285750" algn="just">
              <a:buFont typeface="Arial" panose="020B0604020202020204" pitchFamily="34" charset="0"/>
              <a:buChar char="•"/>
            </a:pPr>
            <a:endParaRPr lang="en-IN" sz="1800" dirty="0">
              <a:solidFill>
                <a:schemeClr val="tx1"/>
              </a:solidFill>
              <a:latin typeface="Roboto Condensed" charset="0"/>
              <a:cs typeface="Roboto Condensed" charset="0"/>
            </a:endParaRPr>
          </a:p>
          <a:p>
            <a:pPr marL="285750" lvl="0" indent="-285750" algn="just">
              <a:buFont typeface="Arial" panose="020B0604020202020204" pitchFamily="34" charset="0"/>
              <a:buChar char="•"/>
            </a:pPr>
            <a:r>
              <a:rPr lang="en-IN" sz="1800" b="1" dirty="0">
                <a:solidFill>
                  <a:schemeClr val="tx1"/>
                </a:solidFill>
                <a:latin typeface="Roboto Condensed" charset="0"/>
                <a:cs typeface="Roboto Condensed" charset="0"/>
              </a:rPr>
              <a:t>Only 2 parties i.e. NCP &amp; CPI-M reported to venue, ONLY TO UNDERSTAND THE EVM PROCESS BETTER and were given detailed </a:t>
            </a:r>
            <a:r>
              <a:rPr lang="en-IN" sz="1800" b="1" dirty="0" smtClean="0">
                <a:solidFill>
                  <a:schemeClr val="tx1"/>
                </a:solidFill>
                <a:latin typeface="Roboto Condensed" charset="0"/>
                <a:cs typeface="Roboto Condensed" charset="0"/>
              </a:rPr>
              <a:t>briefing.</a:t>
            </a:r>
            <a:endParaRPr lang="en-IN" sz="1800" b="1" dirty="0">
              <a:solidFill>
                <a:schemeClr val="tx1"/>
              </a:solidFill>
              <a:latin typeface="Roboto Condensed" charset="0"/>
              <a:cs typeface="Roboto Condensed" charset="0"/>
            </a:endParaRPr>
          </a:p>
          <a:p>
            <a:pPr marL="285750" lvl="0" indent="-285750" algn="just">
              <a:buFont typeface="Arial" panose="020B0604020202020204" pitchFamily="34" charset="0"/>
              <a:buChar char="•"/>
            </a:pPr>
            <a:endParaRPr lang="en-IN" sz="1800" dirty="0">
              <a:solidFill>
                <a:schemeClr val="tx1"/>
              </a:solidFill>
              <a:latin typeface="Roboto Condensed" charset="0"/>
              <a:cs typeface="Roboto Condensed" charset="0"/>
            </a:endParaRPr>
          </a:p>
          <a:p>
            <a:pPr marL="285750" lvl="0" indent="-285750" algn="just">
              <a:buFont typeface="Arial" panose="020B0604020202020204" pitchFamily="34" charset="0"/>
              <a:buChar char="•"/>
            </a:pPr>
            <a:r>
              <a:rPr lang="en-IN" sz="1800" dirty="0">
                <a:solidFill>
                  <a:schemeClr val="tx1"/>
                </a:solidFill>
                <a:latin typeface="Roboto Condensed" charset="0"/>
                <a:cs typeface="Roboto Condensed" charset="0"/>
              </a:rPr>
              <a:t>The credibility and integrity of ECI-EVMs has always remained perfectly intact and </a:t>
            </a:r>
            <a:r>
              <a:rPr lang="en-IN" sz="1800" dirty="0" smtClean="0">
                <a:solidFill>
                  <a:schemeClr val="tx1"/>
                </a:solidFill>
                <a:latin typeface="Roboto Condensed" charset="0"/>
                <a:cs typeface="Roboto Condensed" charset="0"/>
              </a:rPr>
              <a:t>unscathed.</a:t>
            </a:r>
            <a:endParaRPr lang="en-IN" sz="1800" dirty="0">
              <a:solidFill>
                <a:schemeClr val="tx1"/>
              </a:solidFill>
              <a:latin typeface="Roboto Condensed" charset="0"/>
              <a:cs typeface="Roboto Condensed" charset="0"/>
            </a:endParaRPr>
          </a:p>
          <a:p>
            <a:pPr marL="285750" lvl="0" indent="-285750" algn="just">
              <a:buFont typeface="Arial" panose="020B0604020202020204" pitchFamily="34" charset="0"/>
              <a:buChar char="•"/>
            </a:pPr>
            <a:endParaRPr lang="en-US" sz="1800" dirty="0">
              <a:solidFill>
                <a:schemeClr val="tx1"/>
              </a:solidFill>
              <a:latin typeface="Roboto Condensed" charset="0"/>
              <a:cs typeface="Roboto Condensed" charset="0"/>
            </a:endParaRPr>
          </a:p>
        </p:txBody>
      </p:sp>
    </p:spTree>
    <p:extLst>
      <p:ext uri="{BB962C8B-B14F-4D97-AF65-F5344CB8AC3E}">
        <p14:creationId xmlns:p14="http://schemas.microsoft.com/office/powerpoint/2010/main" val="3487403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2575"/>
            <a:ext cx="5791199" cy="766200"/>
          </a:xfrm>
        </p:spPr>
        <p:txBody>
          <a:bodyPr/>
          <a:lstStyle/>
          <a:p>
            <a:r>
              <a:rPr lang="en-US" dirty="0"/>
              <a:t>Aspersions in the 5 State Assembly </a:t>
            </a:r>
            <a:r>
              <a:rPr lang="en-US" dirty="0" smtClean="0"/>
              <a:t/>
            </a:r>
            <a:br>
              <a:rPr lang="en-US" dirty="0" smtClean="0"/>
            </a:br>
            <a:r>
              <a:rPr lang="en-US" dirty="0" smtClean="0"/>
              <a:t>Elections Nov-Dec </a:t>
            </a:r>
            <a:r>
              <a:rPr lang="en-US" dirty="0"/>
              <a:t>2018</a:t>
            </a:r>
            <a:r>
              <a:rPr lang="en-US" dirty="0" smtClean="0"/>
              <a:t>: </a:t>
            </a:r>
            <a:r>
              <a:rPr lang="en-US" dirty="0"/>
              <a:t>	</a:t>
            </a:r>
            <a:r>
              <a:rPr lang="en-US" dirty="0" smtClean="0"/>
              <a:t>                   (1/2)</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56</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173287525"/>
              </p:ext>
            </p:extLst>
          </p:nvPr>
        </p:nvGraphicFramePr>
        <p:xfrm>
          <a:off x="76200" y="1288427"/>
          <a:ext cx="8915400" cy="3645523"/>
        </p:xfrm>
        <a:graphic>
          <a:graphicData uri="http://schemas.openxmlformats.org/drawingml/2006/table">
            <a:tbl>
              <a:tblPr firstRow="1" bandRow="1">
                <a:tableStyleId>{775DCB02-9BB8-47FD-8907-85C794F793BA}</a:tableStyleId>
              </a:tblPr>
              <a:tblGrid>
                <a:gridCol w="348732">
                  <a:extLst>
                    <a:ext uri="{9D8B030D-6E8A-4147-A177-3AD203B41FA5}">
                      <a16:colId xmlns:a16="http://schemas.microsoft.com/office/drawing/2014/main" val="20000"/>
                    </a:ext>
                  </a:extLst>
                </a:gridCol>
                <a:gridCol w="3156468">
                  <a:extLst>
                    <a:ext uri="{9D8B030D-6E8A-4147-A177-3AD203B41FA5}">
                      <a16:colId xmlns:a16="http://schemas.microsoft.com/office/drawing/2014/main" val="20001"/>
                    </a:ext>
                  </a:extLst>
                </a:gridCol>
                <a:gridCol w="3062577">
                  <a:extLst>
                    <a:ext uri="{9D8B030D-6E8A-4147-A177-3AD203B41FA5}">
                      <a16:colId xmlns:a16="http://schemas.microsoft.com/office/drawing/2014/main" val="20002"/>
                    </a:ext>
                  </a:extLst>
                </a:gridCol>
                <a:gridCol w="2347623">
                  <a:extLst>
                    <a:ext uri="{9D8B030D-6E8A-4147-A177-3AD203B41FA5}">
                      <a16:colId xmlns:a16="http://schemas.microsoft.com/office/drawing/2014/main" val="20003"/>
                    </a:ext>
                  </a:extLst>
                </a:gridCol>
              </a:tblGrid>
              <a:tr h="303783">
                <a:tc>
                  <a:txBody>
                    <a:bodyPr/>
                    <a:lstStyle/>
                    <a:p>
                      <a:pPr algn="just"/>
                      <a:endParaRPr lang="en-IN" dirty="0">
                        <a:latin typeface="Roboto Condensed"/>
                      </a:endParaRPr>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126686">
                <a:tc>
                  <a:txBody>
                    <a:bodyPr/>
                    <a:lstStyle/>
                    <a:p>
                      <a:pPr algn="just"/>
                      <a:r>
                        <a:rPr lang="en-IN" dirty="0">
                          <a:latin typeface="Roboto Condensed"/>
                        </a:rPr>
                        <a:t>1.</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boto Condensed"/>
                        </a:rPr>
                        <a:t>In </a:t>
                      </a:r>
                      <a:r>
                        <a:rPr lang="en-US" sz="1400" dirty="0" err="1">
                          <a:solidFill>
                            <a:schemeClr val="tx1"/>
                          </a:solidFill>
                          <a:latin typeface="Roboto Condensed"/>
                        </a:rPr>
                        <a:t>Khurai</a:t>
                      </a:r>
                      <a:r>
                        <a:rPr lang="en-US" sz="1400" dirty="0">
                          <a:solidFill>
                            <a:schemeClr val="tx1"/>
                          </a:solidFill>
                          <a:latin typeface="Roboto Condensed"/>
                        </a:rPr>
                        <a:t> (Madhya Pradesh) some reserve EVMs and VVPATs reached the strong room 48 hours after the polling was completed.</a:t>
                      </a:r>
                      <a:endParaRPr lang="en-IN" dirty="0">
                        <a:latin typeface="Roboto Condensed"/>
                      </a:endParaRPr>
                    </a:p>
                  </a:txBody>
                  <a:tcPr>
                    <a:solidFill>
                      <a:srgbClr val="CED8E7"/>
                    </a:solidFill>
                  </a:tcPr>
                </a:tc>
                <a:tc>
                  <a:txBody>
                    <a:bodyPr/>
                    <a:lstStyle/>
                    <a:p>
                      <a:pPr algn="just"/>
                      <a:r>
                        <a:rPr lang="en-IN" dirty="0">
                          <a:latin typeface="Roboto Condensed"/>
                        </a:rPr>
                        <a:t>Violation of ECI instructions</a:t>
                      </a:r>
                      <a:r>
                        <a:rPr lang="en-IN" baseline="0" dirty="0">
                          <a:latin typeface="Roboto Condensed"/>
                        </a:rPr>
                        <a:t> for deposition of all Reserve EVMs/VVPATs on the same </a:t>
                      </a:r>
                      <a:r>
                        <a:rPr lang="en-IN" baseline="0" dirty="0" smtClean="0">
                          <a:latin typeface="Roboto Condensed"/>
                        </a:rPr>
                        <a:t>day. However no impact on secured storage of polled EVMs. </a:t>
                      </a:r>
                      <a:endParaRPr lang="en-IN" dirty="0">
                        <a:latin typeface="Roboto Condensed"/>
                      </a:endParaRPr>
                    </a:p>
                  </a:txBody>
                  <a:tcPr>
                    <a:solidFill>
                      <a:srgbClr val="CED8E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boto Condensed"/>
                        </a:rPr>
                        <a:t>Returning Officer and Assistant Returning Officer of </a:t>
                      </a:r>
                      <a:r>
                        <a:rPr lang="en-US" sz="1400" dirty="0" err="1">
                          <a:solidFill>
                            <a:schemeClr val="tx1"/>
                          </a:solidFill>
                          <a:latin typeface="Roboto Condensed"/>
                        </a:rPr>
                        <a:t>Khurai</a:t>
                      </a:r>
                      <a:r>
                        <a:rPr lang="en-US" sz="1400" dirty="0">
                          <a:solidFill>
                            <a:schemeClr val="tx1"/>
                          </a:solidFill>
                          <a:latin typeface="Roboto Condensed"/>
                        </a:rPr>
                        <a:t> were suspended.</a:t>
                      </a:r>
                    </a:p>
                    <a:p>
                      <a:pPr algn="just"/>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126686">
                <a:tc>
                  <a:txBody>
                    <a:bodyPr/>
                    <a:lstStyle/>
                    <a:p>
                      <a:pPr algn="just"/>
                      <a:r>
                        <a:rPr lang="en-IN" dirty="0">
                          <a:latin typeface="Roboto Condensed"/>
                        </a:rPr>
                        <a:t>2.</a:t>
                      </a:r>
                    </a:p>
                  </a:txBody>
                  <a:tcPr>
                    <a:solidFill>
                      <a:srgbClr val="DDDDDD"/>
                    </a:solidFill>
                  </a:tcPr>
                </a:tc>
                <a:tc>
                  <a:txBody>
                    <a:bodyPr/>
                    <a:lstStyle/>
                    <a:p>
                      <a:pPr algn="just"/>
                      <a:r>
                        <a:rPr lang="en-US" sz="1400" dirty="0">
                          <a:solidFill>
                            <a:schemeClr val="tx1"/>
                          </a:solidFill>
                          <a:latin typeface="Roboto Condensed"/>
                        </a:rPr>
                        <a:t>CCTV cameras </a:t>
                      </a:r>
                      <a:r>
                        <a:rPr lang="en-US" sz="1400" dirty="0" smtClean="0">
                          <a:solidFill>
                            <a:schemeClr val="tx1"/>
                          </a:solidFill>
                          <a:latin typeface="Roboto Condensed"/>
                        </a:rPr>
                        <a:t>outside </a:t>
                      </a:r>
                      <a:r>
                        <a:rPr lang="en-US" sz="1400" dirty="0">
                          <a:solidFill>
                            <a:schemeClr val="tx1"/>
                          </a:solidFill>
                          <a:latin typeface="Roboto Condensed"/>
                        </a:rPr>
                        <a:t>the EVM strong room in Bhopal, MP did not function from 8.19 am to 9.35 am on 30</a:t>
                      </a:r>
                      <a:r>
                        <a:rPr lang="en-US" sz="1400" baseline="30000" dirty="0">
                          <a:solidFill>
                            <a:schemeClr val="tx1"/>
                          </a:solidFill>
                          <a:latin typeface="Roboto Condensed"/>
                        </a:rPr>
                        <a:t>th</a:t>
                      </a:r>
                      <a:r>
                        <a:rPr lang="en-US" sz="1400" dirty="0">
                          <a:solidFill>
                            <a:schemeClr val="tx1"/>
                          </a:solidFill>
                          <a:latin typeface="Roboto Condensed"/>
                        </a:rPr>
                        <a:t> November, </a:t>
                      </a:r>
                      <a:r>
                        <a:rPr lang="en-US" sz="1400" dirty="0" smtClean="0">
                          <a:solidFill>
                            <a:schemeClr val="tx1"/>
                          </a:solidFill>
                          <a:latin typeface="Roboto Condensed"/>
                        </a:rPr>
                        <a:t>2018  - allegations </a:t>
                      </a:r>
                      <a:r>
                        <a:rPr lang="en-US" sz="1400" dirty="0">
                          <a:solidFill>
                            <a:schemeClr val="tx1"/>
                          </a:solidFill>
                          <a:latin typeface="Roboto Condensed"/>
                        </a:rPr>
                        <a:t>of manipulations. </a:t>
                      </a:r>
                      <a:endParaRPr lang="en-IN" dirty="0">
                        <a:latin typeface="Roboto Condensed"/>
                      </a:endParaRPr>
                    </a:p>
                  </a:txBody>
                  <a:tcPr>
                    <a:solidFill>
                      <a:srgbClr val="DDDDDD"/>
                    </a:solidFill>
                  </a:tcPr>
                </a:tc>
                <a:tc>
                  <a:txBody>
                    <a:bodyPr/>
                    <a:lstStyle/>
                    <a:p>
                      <a:pPr algn="just"/>
                      <a:r>
                        <a:rPr lang="en-IN" dirty="0">
                          <a:latin typeface="Roboto Condensed"/>
                        </a:rPr>
                        <a:t>Due to power failure in the area, the recording could not be done. </a:t>
                      </a:r>
                      <a:r>
                        <a:rPr lang="en-IN" baseline="0" dirty="0" smtClean="0">
                          <a:latin typeface="Roboto Condensed"/>
                        </a:rPr>
                        <a:t>However no impact on secured storage of polled EVMs, as there are 7 layered security. </a:t>
                      </a:r>
                      <a:endParaRPr lang="en-IN" dirty="0">
                        <a:latin typeface="Roboto Condensed"/>
                      </a:endParaRPr>
                    </a:p>
                  </a:txBody>
                  <a:tcPr>
                    <a:solidFill>
                      <a:srgbClr val="DDDDDD"/>
                    </a:solidFill>
                  </a:tcPr>
                </a:tc>
                <a:tc>
                  <a:txBody>
                    <a:bodyPr/>
                    <a:lstStyle/>
                    <a:p>
                      <a:pPr algn="just"/>
                      <a:r>
                        <a:rPr lang="en-US" sz="1400" dirty="0">
                          <a:solidFill>
                            <a:schemeClr val="tx1"/>
                          </a:solidFill>
                          <a:latin typeface="Roboto Condensed"/>
                        </a:rPr>
                        <a:t>An </a:t>
                      </a:r>
                      <a:r>
                        <a:rPr lang="en-US" sz="1400" dirty="0" smtClean="0">
                          <a:solidFill>
                            <a:schemeClr val="tx1"/>
                          </a:solidFill>
                          <a:latin typeface="Roboto Condensed"/>
                        </a:rPr>
                        <a:t>inverter </a:t>
                      </a:r>
                      <a:r>
                        <a:rPr lang="en-US" sz="1400" dirty="0">
                          <a:solidFill>
                            <a:schemeClr val="tx1"/>
                          </a:solidFill>
                          <a:latin typeface="Roboto Condensed"/>
                        </a:rPr>
                        <a:t>and a generator were installed in order to ensure continuous power </a:t>
                      </a:r>
                      <a:r>
                        <a:rPr lang="en-US" sz="1400" dirty="0" smtClean="0">
                          <a:solidFill>
                            <a:schemeClr val="tx1"/>
                          </a:solidFill>
                          <a:latin typeface="Roboto Condensed"/>
                        </a:rPr>
                        <a:t>supply.</a:t>
                      </a:r>
                      <a:endParaRPr lang="en-IN" dirty="0">
                        <a:latin typeface="Roboto Condensed"/>
                      </a:endParaRPr>
                    </a:p>
                  </a:txBody>
                  <a:tcPr>
                    <a:solidFill>
                      <a:srgbClr val="DDDDDD"/>
                    </a:solidFill>
                  </a:tcPr>
                </a:tc>
                <a:extLst>
                  <a:ext uri="{0D108BD9-81ED-4DB2-BD59-A6C34878D82A}">
                    <a16:rowId xmlns:a16="http://schemas.microsoft.com/office/drawing/2014/main" val="10002"/>
                  </a:ext>
                </a:extLst>
              </a:tr>
              <a:tr h="1024243">
                <a:tc>
                  <a:txBody>
                    <a:bodyPr/>
                    <a:lstStyle/>
                    <a:p>
                      <a:pPr algn="just"/>
                      <a:r>
                        <a:rPr lang="en-IN" dirty="0">
                          <a:latin typeface="Roboto Condensed"/>
                        </a:rPr>
                        <a:t>3.</a:t>
                      </a:r>
                    </a:p>
                  </a:txBody>
                  <a:tcPr>
                    <a:solidFill>
                      <a:srgbClr val="CED8E7"/>
                    </a:solidFill>
                  </a:tcPr>
                </a:tc>
                <a:tc>
                  <a:txBody>
                    <a:bodyPr/>
                    <a:lstStyle/>
                    <a:p>
                      <a:pPr lvl="0" algn="just"/>
                      <a:r>
                        <a:rPr lang="en-US" sz="1400" b="0" u="none" dirty="0">
                          <a:solidFill>
                            <a:schemeClr val="tx1"/>
                          </a:solidFill>
                          <a:latin typeface="Roboto Condensed"/>
                        </a:rPr>
                        <a:t>A Security personnel allegedly found using Laptop outside EVM strong room in </a:t>
                      </a:r>
                      <a:r>
                        <a:rPr lang="en-US" sz="1400" b="0" u="none" dirty="0" err="1">
                          <a:solidFill>
                            <a:schemeClr val="tx1"/>
                          </a:solidFill>
                          <a:latin typeface="Roboto Condensed"/>
                        </a:rPr>
                        <a:t>Bemetara</a:t>
                      </a:r>
                      <a:r>
                        <a:rPr lang="en-US" sz="1400" b="0" u="none" dirty="0">
                          <a:solidFill>
                            <a:schemeClr val="tx1"/>
                          </a:solidFill>
                          <a:latin typeface="Roboto Condensed"/>
                        </a:rPr>
                        <a:t> district of Chhattisgarh</a:t>
                      </a:r>
                      <a:r>
                        <a:rPr lang="en-US" sz="1400" b="0" u="none" dirty="0" smtClean="0">
                          <a:solidFill>
                            <a:schemeClr val="tx1"/>
                          </a:solidFill>
                          <a:latin typeface="Roboto Condensed"/>
                        </a:rPr>
                        <a:t>.</a:t>
                      </a:r>
                      <a:endParaRPr lang="en-US" sz="1400" b="0" u="none" dirty="0">
                        <a:solidFill>
                          <a:schemeClr val="tx1"/>
                        </a:solidFill>
                        <a:latin typeface="Roboto Condensed"/>
                      </a:endParaRPr>
                    </a:p>
                  </a:txBody>
                  <a:tcPr>
                    <a:solidFill>
                      <a:srgbClr val="CED8E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dirty="0" smtClean="0">
                          <a:latin typeface="Roboto Condensed"/>
                        </a:rPr>
                        <a:t>Laptop can never connect to an EVM.</a:t>
                      </a:r>
                      <a:r>
                        <a:rPr lang="en-IN" baseline="0" dirty="0" smtClean="0">
                          <a:latin typeface="Roboto Condensed"/>
                        </a:rPr>
                        <a:t> M</a:t>
                      </a:r>
                      <a:r>
                        <a:rPr lang="en-IN" dirty="0" smtClean="0">
                          <a:latin typeface="Roboto Condensed"/>
                        </a:rPr>
                        <a:t>anipulation </a:t>
                      </a:r>
                      <a:r>
                        <a:rPr lang="en-IN" dirty="0">
                          <a:latin typeface="Roboto Condensed"/>
                        </a:rPr>
                        <a:t>in EVMs </a:t>
                      </a:r>
                      <a:r>
                        <a:rPr lang="en-IN" dirty="0" smtClean="0">
                          <a:latin typeface="Roboto Condensed"/>
                        </a:rPr>
                        <a:t>stored inside </a:t>
                      </a:r>
                      <a:r>
                        <a:rPr lang="en-IN" dirty="0" err="1">
                          <a:latin typeface="Roboto Condensed"/>
                        </a:rPr>
                        <a:t>Strongroom</a:t>
                      </a:r>
                      <a:r>
                        <a:rPr lang="en-IN" dirty="0">
                          <a:latin typeface="Roboto Condensed"/>
                        </a:rPr>
                        <a:t> </a:t>
                      </a:r>
                      <a:r>
                        <a:rPr lang="en-IN" dirty="0" smtClean="0">
                          <a:latin typeface="Roboto Condensed"/>
                        </a:rPr>
                        <a:t>by </a:t>
                      </a:r>
                      <a:r>
                        <a:rPr lang="en-IN" dirty="0">
                          <a:latin typeface="Roboto Condensed"/>
                        </a:rPr>
                        <a:t>laptop outside the </a:t>
                      </a:r>
                      <a:r>
                        <a:rPr lang="en-IN" dirty="0" smtClean="0">
                          <a:latin typeface="Roboto Condensed"/>
                        </a:rPr>
                        <a:t>building absolutely ruled out.  </a:t>
                      </a:r>
                      <a:endParaRPr lang="en-IN" dirty="0">
                        <a:latin typeface="Roboto Condensed"/>
                      </a:endParaRPr>
                    </a:p>
                  </a:txBody>
                  <a:tcPr>
                    <a:solidFill>
                      <a:srgbClr val="CED8E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boto Condensed"/>
                        </a:rPr>
                        <a:t>Sub-inspector of the 175</a:t>
                      </a:r>
                      <a:r>
                        <a:rPr lang="en-US" sz="1400" baseline="30000" dirty="0">
                          <a:solidFill>
                            <a:schemeClr val="tx1"/>
                          </a:solidFill>
                          <a:latin typeface="Roboto Condensed"/>
                        </a:rPr>
                        <a:t>th</a:t>
                      </a:r>
                      <a:r>
                        <a:rPr lang="en-US" sz="1400" dirty="0">
                          <a:solidFill>
                            <a:schemeClr val="tx1"/>
                          </a:solidFill>
                          <a:latin typeface="Roboto Condensed"/>
                        </a:rPr>
                        <a:t> battalion of the BSF was </a:t>
                      </a:r>
                      <a:r>
                        <a:rPr lang="en-US" sz="1400" dirty="0" smtClean="0">
                          <a:solidFill>
                            <a:schemeClr val="tx1"/>
                          </a:solidFill>
                          <a:latin typeface="Roboto Condensed"/>
                        </a:rPr>
                        <a:t>replaced.</a:t>
                      </a:r>
                      <a:endParaRPr lang="en-US" sz="1400" dirty="0">
                        <a:solidFill>
                          <a:schemeClr val="tx1"/>
                        </a:solidFill>
                        <a:latin typeface="Roboto Condensed"/>
                      </a:endParaRPr>
                    </a:p>
                  </a:txBody>
                  <a:tcPr>
                    <a:solidFill>
                      <a:srgbClr val="CED8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3937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2575"/>
            <a:ext cx="5791199" cy="766200"/>
          </a:xfrm>
        </p:spPr>
        <p:txBody>
          <a:bodyPr/>
          <a:lstStyle/>
          <a:p>
            <a:r>
              <a:rPr lang="en-US" dirty="0"/>
              <a:t>Aspersions in the 5 State </a:t>
            </a:r>
            <a:r>
              <a:rPr lang="en-US" dirty="0" smtClean="0"/>
              <a:t>Assembly </a:t>
            </a:r>
            <a:br>
              <a:rPr lang="en-US" dirty="0" smtClean="0"/>
            </a:br>
            <a:r>
              <a:rPr lang="en-US" dirty="0" smtClean="0"/>
              <a:t>Elections Nov-Dec </a:t>
            </a:r>
            <a:r>
              <a:rPr lang="en-US" dirty="0"/>
              <a:t>2018</a:t>
            </a:r>
            <a:r>
              <a:rPr lang="en-US" dirty="0" smtClean="0"/>
              <a:t>: 	                    (2/2)</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57</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216381641"/>
              </p:ext>
            </p:extLst>
          </p:nvPr>
        </p:nvGraphicFramePr>
        <p:xfrm>
          <a:off x="76200" y="1276350"/>
          <a:ext cx="8839200" cy="3372502"/>
        </p:xfrm>
        <a:graphic>
          <a:graphicData uri="http://schemas.openxmlformats.org/drawingml/2006/table">
            <a:tbl>
              <a:tblPr firstRow="1" bandRow="1">
                <a:tableStyleId>{775DCB02-9BB8-47FD-8907-85C794F793BA}</a:tableStyleId>
              </a:tblPr>
              <a:tblGrid>
                <a:gridCol w="345751">
                  <a:extLst>
                    <a:ext uri="{9D8B030D-6E8A-4147-A177-3AD203B41FA5}">
                      <a16:colId xmlns:a16="http://schemas.microsoft.com/office/drawing/2014/main" val="20000"/>
                    </a:ext>
                  </a:extLst>
                </a:gridCol>
                <a:gridCol w="2676197">
                  <a:extLst>
                    <a:ext uri="{9D8B030D-6E8A-4147-A177-3AD203B41FA5}">
                      <a16:colId xmlns:a16="http://schemas.microsoft.com/office/drawing/2014/main" val="20001"/>
                    </a:ext>
                  </a:extLst>
                </a:gridCol>
                <a:gridCol w="3324144">
                  <a:extLst>
                    <a:ext uri="{9D8B030D-6E8A-4147-A177-3AD203B41FA5}">
                      <a16:colId xmlns:a16="http://schemas.microsoft.com/office/drawing/2014/main" val="20002"/>
                    </a:ext>
                  </a:extLst>
                </a:gridCol>
                <a:gridCol w="2493108">
                  <a:extLst>
                    <a:ext uri="{9D8B030D-6E8A-4147-A177-3AD203B41FA5}">
                      <a16:colId xmlns:a16="http://schemas.microsoft.com/office/drawing/2014/main" val="20003"/>
                    </a:ext>
                  </a:extLst>
                </a:gridCol>
              </a:tblGrid>
              <a:tr h="273369">
                <a:tc>
                  <a:txBody>
                    <a:bodyPr/>
                    <a:lstStyle/>
                    <a:p>
                      <a:pPr algn="just"/>
                      <a:endParaRPr lang="en-IN" dirty="0">
                        <a:latin typeface="Roboto Condensed"/>
                      </a:endParaRPr>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847445">
                <a:tc>
                  <a:txBody>
                    <a:bodyPr/>
                    <a:lstStyle/>
                    <a:p>
                      <a:pPr algn="just"/>
                      <a:r>
                        <a:rPr lang="en-IN" dirty="0">
                          <a:latin typeface="Roboto Condensed"/>
                        </a:rPr>
                        <a:t>4.</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dirty="0">
                          <a:latin typeface="Roboto Condensed"/>
                        </a:rPr>
                        <a:t>A sector officer with Reserve EVM at a private hotel owned by a candidate in </a:t>
                      </a:r>
                      <a:r>
                        <a:rPr lang="en-IN" dirty="0" smtClean="0">
                          <a:latin typeface="Roboto Condensed"/>
                        </a:rPr>
                        <a:t>MP.</a:t>
                      </a:r>
                      <a:endParaRPr lang="en-IN" dirty="0">
                        <a:latin typeface="Roboto Condensed"/>
                      </a:endParaRPr>
                    </a:p>
                  </a:txBody>
                  <a:tcPr>
                    <a:solidFill>
                      <a:srgbClr val="CED8E7"/>
                    </a:solidFill>
                  </a:tcPr>
                </a:tc>
                <a:tc>
                  <a:txBody>
                    <a:bodyPr/>
                    <a:lstStyle/>
                    <a:p>
                      <a:pPr algn="just"/>
                      <a:r>
                        <a:rPr lang="en-IN" dirty="0">
                          <a:latin typeface="Roboto Condensed"/>
                        </a:rPr>
                        <a:t>Sector Officer </a:t>
                      </a:r>
                      <a:r>
                        <a:rPr lang="en-IN" dirty="0" smtClean="0">
                          <a:latin typeface="Roboto Condensed"/>
                        </a:rPr>
                        <a:t>halted at night at </a:t>
                      </a:r>
                      <a:r>
                        <a:rPr lang="en-IN" dirty="0">
                          <a:latin typeface="Roboto Condensed"/>
                        </a:rPr>
                        <a:t>a private</a:t>
                      </a:r>
                      <a:r>
                        <a:rPr lang="en-IN" baseline="0" dirty="0">
                          <a:latin typeface="Roboto Condensed"/>
                        </a:rPr>
                        <a:t> hotel-</a:t>
                      </a:r>
                      <a:r>
                        <a:rPr lang="en-IN" dirty="0">
                          <a:latin typeface="Roboto Condensed"/>
                        </a:rPr>
                        <a:t>Violation of ECI instruction.</a:t>
                      </a:r>
                      <a:r>
                        <a:rPr lang="en-IN" baseline="0" dirty="0">
                          <a:latin typeface="Roboto Condensed"/>
                        </a:rPr>
                        <a:t> However all seals were intact, and the Reserve EVM not used.</a:t>
                      </a:r>
                      <a:endParaRPr lang="en-IN" dirty="0">
                        <a:latin typeface="Roboto Condensed"/>
                      </a:endParaRPr>
                    </a:p>
                  </a:txBody>
                  <a:tcPr>
                    <a:solidFill>
                      <a:srgbClr val="CED8E7"/>
                    </a:solidFill>
                  </a:tcPr>
                </a:tc>
                <a:tc>
                  <a:txBody>
                    <a:bodyPr/>
                    <a:lstStyle/>
                    <a:p>
                      <a:pPr algn="just"/>
                      <a:r>
                        <a:rPr lang="en-US" sz="1400" dirty="0">
                          <a:solidFill>
                            <a:schemeClr val="tx1"/>
                          </a:solidFill>
                          <a:latin typeface="Roboto Condensed"/>
                        </a:rPr>
                        <a:t>EVM taken out of election system. </a:t>
                      </a:r>
                      <a:r>
                        <a:rPr lang="en-IN" dirty="0">
                          <a:latin typeface="Roboto Condensed"/>
                        </a:rPr>
                        <a:t>Sector Officer suspended</a:t>
                      </a:r>
                      <a:r>
                        <a:rPr lang="en-IN" baseline="0" dirty="0">
                          <a:latin typeface="Roboto Condensed"/>
                        </a:rPr>
                        <a:t>.</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038804">
                <a:tc>
                  <a:txBody>
                    <a:bodyPr/>
                    <a:lstStyle/>
                    <a:p>
                      <a:pPr algn="just"/>
                      <a:r>
                        <a:rPr lang="en-IN" dirty="0">
                          <a:latin typeface="Roboto Condensed"/>
                        </a:rPr>
                        <a:t>5.</a:t>
                      </a:r>
                    </a:p>
                  </a:txBody>
                  <a:tcPr>
                    <a:solidFill>
                      <a:srgbClr val="DDDDDD"/>
                    </a:solidFill>
                  </a:tcPr>
                </a:tc>
                <a:tc>
                  <a:txBody>
                    <a:bodyPr/>
                    <a:lstStyle/>
                    <a:p>
                      <a:pPr algn="just"/>
                      <a:r>
                        <a:rPr lang="en-US" sz="1400" dirty="0">
                          <a:solidFill>
                            <a:schemeClr val="tx1"/>
                          </a:solidFill>
                          <a:latin typeface="Roboto Condensed"/>
                        </a:rPr>
                        <a:t>1 EVM was alleged to</a:t>
                      </a:r>
                      <a:r>
                        <a:rPr lang="en-US" sz="1400" baseline="0" dirty="0">
                          <a:solidFill>
                            <a:schemeClr val="tx1"/>
                          </a:solidFill>
                          <a:latin typeface="Roboto Condensed"/>
                        </a:rPr>
                        <a:t> be </a:t>
                      </a:r>
                      <a:r>
                        <a:rPr lang="en-US" sz="1400" dirty="0">
                          <a:solidFill>
                            <a:schemeClr val="tx1"/>
                          </a:solidFill>
                          <a:latin typeface="Roboto Condensed"/>
                        </a:rPr>
                        <a:t>found at a candidate’s residence in </a:t>
                      </a:r>
                      <a:r>
                        <a:rPr lang="en-US" sz="1400" dirty="0" err="1">
                          <a:solidFill>
                            <a:schemeClr val="tx1"/>
                          </a:solidFill>
                          <a:latin typeface="Roboto Condensed"/>
                        </a:rPr>
                        <a:t>Pali</a:t>
                      </a:r>
                      <a:r>
                        <a:rPr lang="en-US" sz="1400" dirty="0">
                          <a:solidFill>
                            <a:schemeClr val="tx1"/>
                          </a:solidFill>
                          <a:latin typeface="Roboto Condensed"/>
                        </a:rPr>
                        <a:t>, </a:t>
                      </a:r>
                      <a:r>
                        <a:rPr lang="en-US" sz="1400" dirty="0" smtClean="0">
                          <a:solidFill>
                            <a:schemeClr val="tx1"/>
                          </a:solidFill>
                          <a:latin typeface="Roboto Condensed"/>
                        </a:rPr>
                        <a:t>Rajasthan.</a:t>
                      </a:r>
                      <a:endParaRPr lang="en-IN" dirty="0">
                        <a:latin typeface="Roboto Condensed"/>
                      </a:endParaRPr>
                    </a:p>
                  </a:txBody>
                  <a:tcPr>
                    <a:solidFill>
                      <a:srgbClr val="DDDDDD"/>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dirty="0">
                          <a:latin typeface="Roboto Condensed"/>
                        </a:rPr>
                        <a:t>Sector Officer had gone to his house, which was close to the candidate’s house. Violation of ECI Instructions.</a:t>
                      </a:r>
                      <a:r>
                        <a:rPr lang="en-IN" baseline="0" dirty="0">
                          <a:latin typeface="Roboto Condensed"/>
                        </a:rPr>
                        <a:t> However all seals were intact, and the Reserve EVM not used.</a:t>
                      </a:r>
                      <a:endParaRPr lang="en-IN" dirty="0">
                        <a:latin typeface="Roboto Condensed"/>
                      </a:endParaRPr>
                    </a:p>
                  </a:txBody>
                  <a:tcPr>
                    <a:solidFill>
                      <a:srgbClr val="DDDDDD"/>
                    </a:solidFill>
                  </a:tcPr>
                </a:tc>
                <a:tc>
                  <a:txBody>
                    <a:bodyPr/>
                    <a:lstStyle/>
                    <a:p>
                      <a:pPr algn="just"/>
                      <a:r>
                        <a:rPr lang="en-US" sz="1400" dirty="0">
                          <a:solidFill>
                            <a:schemeClr val="tx1"/>
                          </a:solidFill>
                          <a:latin typeface="Roboto Condensed"/>
                        </a:rPr>
                        <a:t>EVM taken out of election system. The Sector Officer was suspended and the Returning Officer, </a:t>
                      </a:r>
                      <a:r>
                        <a:rPr lang="en-US" sz="1400" dirty="0" err="1">
                          <a:solidFill>
                            <a:schemeClr val="tx1"/>
                          </a:solidFill>
                          <a:latin typeface="Roboto Condensed"/>
                        </a:rPr>
                        <a:t>Pali</a:t>
                      </a:r>
                      <a:r>
                        <a:rPr lang="en-US" sz="1400" dirty="0">
                          <a:solidFill>
                            <a:schemeClr val="tx1"/>
                          </a:solidFill>
                          <a:latin typeface="Roboto Condensed"/>
                        </a:rPr>
                        <a:t> was transferred.</a:t>
                      </a:r>
                      <a:endParaRPr lang="en-IN" dirty="0">
                        <a:latin typeface="Roboto Condensed"/>
                      </a:endParaRPr>
                    </a:p>
                  </a:txBody>
                  <a:tcPr>
                    <a:solidFill>
                      <a:srgbClr val="DDDDDD"/>
                    </a:solidFill>
                  </a:tcPr>
                </a:tc>
                <a:extLst>
                  <a:ext uri="{0D108BD9-81ED-4DB2-BD59-A6C34878D82A}">
                    <a16:rowId xmlns:a16="http://schemas.microsoft.com/office/drawing/2014/main" val="10002"/>
                  </a:ext>
                </a:extLst>
              </a:tr>
              <a:tr h="964582">
                <a:tc>
                  <a:txBody>
                    <a:bodyPr/>
                    <a:lstStyle/>
                    <a:p>
                      <a:pPr algn="just"/>
                      <a:r>
                        <a:rPr lang="en-IN" dirty="0">
                          <a:latin typeface="Roboto Condensed"/>
                        </a:rPr>
                        <a:t>6.</a:t>
                      </a:r>
                    </a:p>
                  </a:txBody>
                  <a:tcPr>
                    <a:solidFill>
                      <a:srgbClr val="CED8E7"/>
                    </a:solidFill>
                  </a:tcPr>
                </a:tc>
                <a:tc>
                  <a:txBody>
                    <a:bodyPr/>
                    <a:lstStyle/>
                    <a:p>
                      <a:pPr algn="just"/>
                      <a:r>
                        <a:rPr lang="en-US" sz="1400" dirty="0" smtClean="0">
                          <a:solidFill>
                            <a:schemeClr val="tx1"/>
                          </a:solidFill>
                          <a:latin typeface="Roboto Condensed"/>
                        </a:rPr>
                        <a:t>01 </a:t>
                      </a:r>
                      <a:r>
                        <a:rPr lang="en-US" sz="1400" dirty="0">
                          <a:solidFill>
                            <a:schemeClr val="tx1"/>
                          </a:solidFill>
                          <a:latin typeface="Roboto Condensed"/>
                        </a:rPr>
                        <a:t>reserve EVM </a:t>
                      </a:r>
                      <a:r>
                        <a:rPr lang="en-US" sz="1400" dirty="0" smtClean="0">
                          <a:solidFill>
                            <a:schemeClr val="tx1"/>
                          </a:solidFill>
                          <a:latin typeface="Roboto Condensed"/>
                        </a:rPr>
                        <a:t>found </a:t>
                      </a:r>
                      <a:r>
                        <a:rPr lang="en-US" sz="1400" dirty="0">
                          <a:solidFill>
                            <a:schemeClr val="tx1"/>
                          </a:solidFill>
                          <a:latin typeface="Roboto Condensed"/>
                        </a:rPr>
                        <a:t>lying </a:t>
                      </a:r>
                      <a:r>
                        <a:rPr lang="en-US" sz="1400" dirty="0" smtClean="0">
                          <a:solidFill>
                            <a:schemeClr val="tx1"/>
                          </a:solidFill>
                          <a:latin typeface="Roboto Condensed"/>
                        </a:rPr>
                        <a:t>on road in </a:t>
                      </a:r>
                      <a:r>
                        <a:rPr lang="en-US" sz="1400" dirty="0" err="1">
                          <a:solidFill>
                            <a:schemeClr val="tx1"/>
                          </a:solidFill>
                          <a:latin typeface="Roboto Condensed"/>
                        </a:rPr>
                        <a:t>Baran</a:t>
                      </a:r>
                      <a:r>
                        <a:rPr lang="en-US" sz="1400" dirty="0">
                          <a:solidFill>
                            <a:schemeClr val="tx1"/>
                          </a:solidFill>
                          <a:latin typeface="Roboto Condensed"/>
                        </a:rPr>
                        <a:t> district (</a:t>
                      </a:r>
                      <a:r>
                        <a:rPr lang="en-US" sz="1400" dirty="0" err="1">
                          <a:solidFill>
                            <a:schemeClr val="tx1"/>
                          </a:solidFill>
                          <a:latin typeface="Roboto Condensed"/>
                        </a:rPr>
                        <a:t>Kishanganj</a:t>
                      </a:r>
                      <a:r>
                        <a:rPr lang="en-US" sz="1400" dirty="0">
                          <a:solidFill>
                            <a:schemeClr val="tx1"/>
                          </a:solidFill>
                          <a:latin typeface="Roboto Condensed"/>
                        </a:rPr>
                        <a:t> </a:t>
                      </a:r>
                      <a:r>
                        <a:rPr lang="en-US" sz="1400" dirty="0" smtClean="0">
                          <a:solidFill>
                            <a:schemeClr val="tx1"/>
                          </a:solidFill>
                          <a:latin typeface="Roboto Condensed"/>
                        </a:rPr>
                        <a:t>AC) </a:t>
                      </a:r>
                      <a:r>
                        <a:rPr lang="en-US" sz="1400" dirty="0">
                          <a:solidFill>
                            <a:schemeClr val="tx1"/>
                          </a:solidFill>
                          <a:latin typeface="Roboto Condensed"/>
                        </a:rPr>
                        <a:t>in Rajasthan. </a:t>
                      </a:r>
                      <a:endParaRPr lang="en-IN" dirty="0">
                        <a:latin typeface="Roboto Condensed"/>
                      </a:endParaRPr>
                    </a:p>
                  </a:txBody>
                  <a:tcPr>
                    <a:solidFill>
                      <a:srgbClr val="CED8E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dirty="0">
                          <a:latin typeface="Roboto Condensed"/>
                        </a:rPr>
                        <a:t>Fallen from</a:t>
                      </a:r>
                      <a:r>
                        <a:rPr lang="en-IN" baseline="0" dirty="0">
                          <a:latin typeface="Roboto Condensed"/>
                        </a:rPr>
                        <a:t> the jeep while transpoting. </a:t>
                      </a:r>
                      <a:r>
                        <a:rPr lang="en-IN" dirty="0">
                          <a:latin typeface="Roboto Condensed"/>
                        </a:rPr>
                        <a:t>Violation of secure EVM transportation protocol.  </a:t>
                      </a:r>
                    </a:p>
                  </a:txBody>
                  <a:tcPr>
                    <a:solidFill>
                      <a:srgbClr val="CED8E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Roboto Condensed"/>
                        </a:rPr>
                        <a:t>EVM taken out of election system. </a:t>
                      </a:r>
                      <a:r>
                        <a:rPr lang="en-US" sz="1400" dirty="0" err="1" smtClean="0">
                          <a:solidFill>
                            <a:schemeClr val="tx1"/>
                          </a:solidFill>
                          <a:latin typeface="Roboto Condensed"/>
                        </a:rPr>
                        <a:t>Patwari</a:t>
                      </a:r>
                      <a:r>
                        <a:rPr lang="en-US" sz="1400" dirty="0" smtClean="0">
                          <a:solidFill>
                            <a:schemeClr val="tx1"/>
                          </a:solidFill>
                          <a:latin typeface="Roboto Condensed"/>
                        </a:rPr>
                        <a:t> </a:t>
                      </a:r>
                      <a:r>
                        <a:rPr lang="en-US" sz="1400" dirty="0">
                          <a:solidFill>
                            <a:schemeClr val="tx1"/>
                          </a:solidFill>
                          <a:latin typeface="Roboto Condensed"/>
                        </a:rPr>
                        <a:t>and </a:t>
                      </a:r>
                      <a:r>
                        <a:rPr lang="en-US" sz="1400" dirty="0" smtClean="0">
                          <a:solidFill>
                            <a:schemeClr val="tx1"/>
                          </a:solidFill>
                          <a:latin typeface="Roboto Condensed"/>
                        </a:rPr>
                        <a:t>Inspector </a:t>
                      </a:r>
                      <a:r>
                        <a:rPr lang="en-US" sz="1400" dirty="0">
                          <a:solidFill>
                            <a:schemeClr val="tx1"/>
                          </a:solidFill>
                          <a:latin typeface="Roboto Condensed"/>
                        </a:rPr>
                        <a:t>were suspended. </a:t>
                      </a:r>
                    </a:p>
                  </a:txBody>
                  <a:tcPr>
                    <a:solidFill>
                      <a:srgbClr val="CED8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3937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2575"/>
            <a:ext cx="5943599" cy="766200"/>
          </a:xfrm>
        </p:spPr>
        <p:txBody>
          <a:bodyPr/>
          <a:lstStyle/>
          <a:p>
            <a:r>
              <a:rPr lang="en-US" sz="1800" dirty="0" smtClean="0"/>
              <a:t> Aspersions </a:t>
            </a:r>
            <a:r>
              <a:rPr lang="en-US" sz="1800" dirty="0"/>
              <a:t>in the Lok Sabha Elections 2019</a:t>
            </a:r>
            <a:r>
              <a:rPr lang="en-US" sz="1800" dirty="0" smtClean="0"/>
              <a:t>:     (1/5)</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58</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53416721"/>
              </p:ext>
            </p:extLst>
          </p:nvPr>
        </p:nvGraphicFramePr>
        <p:xfrm>
          <a:off x="152400" y="1428750"/>
          <a:ext cx="8915400" cy="3207750"/>
        </p:xfrm>
        <a:graphic>
          <a:graphicData uri="http://schemas.openxmlformats.org/drawingml/2006/table">
            <a:tbl>
              <a:tblPr firstRow="1" bandRow="1">
                <a:tableStyleId>{775DCB02-9BB8-47FD-8907-85C794F793BA}</a:tableStyleId>
              </a:tblPr>
              <a:tblGrid>
                <a:gridCol w="348732">
                  <a:extLst>
                    <a:ext uri="{9D8B030D-6E8A-4147-A177-3AD203B41FA5}">
                      <a16:colId xmlns:a16="http://schemas.microsoft.com/office/drawing/2014/main" val="20000"/>
                    </a:ext>
                  </a:extLst>
                </a:gridCol>
                <a:gridCol w="247066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20775">
                <a:tc>
                  <a:txBody>
                    <a:bodyPr/>
                    <a:lstStyle/>
                    <a:p>
                      <a:pPr algn="just"/>
                      <a:endParaRPr lang="en-IN" dirty="0">
                        <a:latin typeface="Roboto Condensed"/>
                      </a:endParaRPr>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218945">
                <a:tc>
                  <a:txBody>
                    <a:bodyPr/>
                    <a:lstStyle/>
                    <a:p>
                      <a:pPr algn="just"/>
                      <a:r>
                        <a:rPr lang="en-IN" dirty="0">
                          <a:latin typeface="Roboto Condensed"/>
                        </a:rPr>
                        <a:t>1.</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Transporting of  unused EVMs  from </a:t>
                      </a:r>
                      <a:r>
                        <a:rPr lang="en-IN" sz="1400" b="0" i="0" u="none" strike="noStrike" cap="none" dirty="0" err="1">
                          <a:solidFill>
                            <a:schemeClr val="dk1"/>
                          </a:solidFill>
                          <a:effectLst/>
                          <a:latin typeface="Roboto Condensed"/>
                          <a:ea typeface="+mn-ea"/>
                          <a:cs typeface="+mn-cs"/>
                          <a:sym typeface="Arial"/>
                        </a:rPr>
                        <a:t>Tezpur</a:t>
                      </a:r>
                      <a:r>
                        <a:rPr lang="en-IN" sz="1400" b="0" i="0" u="none" strike="noStrike" cap="none" dirty="0">
                          <a:solidFill>
                            <a:schemeClr val="dk1"/>
                          </a:solidFill>
                          <a:effectLst/>
                          <a:latin typeface="Roboto Condensed"/>
                          <a:ea typeface="+mn-ea"/>
                          <a:cs typeface="+mn-cs"/>
                          <a:sym typeface="Arial"/>
                        </a:rPr>
                        <a:t> to  the office of DC </a:t>
                      </a:r>
                      <a:r>
                        <a:rPr lang="en-IN" sz="1400" b="0" i="0" u="none" strike="noStrike" cap="none" dirty="0" err="1">
                          <a:solidFill>
                            <a:schemeClr val="dk1"/>
                          </a:solidFill>
                          <a:effectLst/>
                          <a:latin typeface="Roboto Condensed"/>
                          <a:ea typeface="+mn-ea"/>
                          <a:cs typeface="+mn-cs"/>
                          <a:sym typeface="Arial"/>
                        </a:rPr>
                        <a:t>Kamrup</a:t>
                      </a:r>
                      <a:r>
                        <a:rPr lang="en-IN" sz="1400" b="0" i="0" u="none" strike="noStrike" cap="none" dirty="0">
                          <a:solidFill>
                            <a:schemeClr val="dk1"/>
                          </a:solidFill>
                          <a:effectLst/>
                          <a:latin typeface="Roboto Condensed"/>
                          <a:ea typeface="+mn-ea"/>
                          <a:cs typeface="+mn-cs"/>
                          <a:sym typeface="Arial"/>
                        </a:rPr>
                        <a:t> (Rural), </a:t>
                      </a:r>
                      <a:r>
                        <a:rPr lang="en-IN" sz="1400" b="0" i="0" u="none" strike="noStrike" cap="none" dirty="0" smtClean="0">
                          <a:solidFill>
                            <a:schemeClr val="dk1"/>
                          </a:solidFill>
                          <a:effectLst/>
                          <a:latin typeface="Roboto Condensed"/>
                          <a:ea typeface="+mn-ea"/>
                          <a:cs typeface="+mn-cs"/>
                          <a:sym typeface="Arial"/>
                        </a:rPr>
                        <a:t>without inviting political</a:t>
                      </a:r>
                      <a:r>
                        <a:rPr lang="en-IN" sz="1400" b="0" i="0" u="none" strike="noStrike" cap="none" baseline="0" dirty="0" smtClean="0">
                          <a:solidFill>
                            <a:schemeClr val="dk1"/>
                          </a:solidFill>
                          <a:effectLst/>
                          <a:latin typeface="Roboto Condensed"/>
                          <a:ea typeface="+mn-ea"/>
                          <a:cs typeface="+mn-cs"/>
                          <a:sym typeface="Arial"/>
                        </a:rPr>
                        <a:t> parties at </a:t>
                      </a:r>
                      <a:r>
                        <a:rPr lang="en-IN" sz="1400" b="0" i="0" u="none" strike="noStrike" cap="none" baseline="0" dirty="0" err="1" smtClean="0">
                          <a:solidFill>
                            <a:schemeClr val="dk1"/>
                          </a:solidFill>
                          <a:effectLst/>
                          <a:latin typeface="Roboto Condensed"/>
                          <a:ea typeface="+mn-ea"/>
                          <a:cs typeface="+mn-cs"/>
                          <a:sym typeface="Arial"/>
                        </a:rPr>
                        <a:t>Kamrup</a:t>
                      </a:r>
                      <a:r>
                        <a:rPr lang="en-IN" sz="1400" b="0" i="0" u="none" strike="noStrike" cap="none" baseline="0" dirty="0" smtClean="0">
                          <a:solidFill>
                            <a:schemeClr val="dk1"/>
                          </a:solidFill>
                          <a:effectLst/>
                          <a:latin typeface="Roboto Condensed"/>
                          <a:ea typeface="+mn-ea"/>
                          <a:cs typeface="+mn-cs"/>
                          <a:sym typeface="Arial"/>
                        </a:rPr>
                        <a:t>.</a:t>
                      </a:r>
                      <a:endParaRPr lang="en-IN" dirty="0">
                        <a:latin typeface="Roboto Condensed"/>
                      </a:endParaRPr>
                    </a:p>
                  </a:txBody>
                  <a:tcPr>
                    <a:solidFill>
                      <a:srgbClr val="CED8E7"/>
                    </a:solidFill>
                  </a:tcPr>
                </a:tc>
                <a:tc>
                  <a:txBody>
                    <a:bodyPr/>
                    <a:lstStyle/>
                    <a:p>
                      <a:pPr algn="just"/>
                      <a:r>
                        <a:rPr lang="en-IN" sz="1400" b="0" i="0" u="none" strike="noStrike" cap="none" dirty="0" err="1" smtClean="0">
                          <a:solidFill>
                            <a:schemeClr val="dk1"/>
                          </a:solidFill>
                          <a:effectLst/>
                          <a:latin typeface="Roboto Condensed"/>
                          <a:ea typeface="+mn-ea"/>
                          <a:cs typeface="+mn-cs"/>
                          <a:sym typeface="Arial"/>
                        </a:rPr>
                        <a:t>Tezpur</a:t>
                      </a:r>
                      <a:r>
                        <a:rPr lang="en-IN" sz="1400" b="0" i="0" u="none" strike="noStrike" cap="none" dirty="0" smtClean="0">
                          <a:solidFill>
                            <a:schemeClr val="dk1"/>
                          </a:solidFill>
                          <a:effectLst/>
                          <a:latin typeface="Roboto Condensed"/>
                          <a:ea typeface="+mn-ea"/>
                          <a:cs typeface="+mn-cs"/>
                          <a:sym typeface="Arial"/>
                        </a:rPr>
                        <a:t> DEO failed to inform </a:t>
                      </a:r>
                      <a:r>
                        <a:rPr lang="en-IN" sz="1400" b="0" i="0" u="none" strike="noStrike" cap="none" dirty="0" err="1" smtClean="0">
                          <a:solidFill>
                            <a:schemeClr val="dk1"/>
                          </a:solidFill>
                          <a:effectLst/>
                          <a:latin typeface="Roboto Condensed"/>
                          <a:ea typeface="+mn-ea"/>
                          <a:cs typeface="+mn-cs"/>
                          <a:sym typeface="Arial"/>
                        </a:rPr>
                        <a:t>Kamrup</a:t>
                      </a:r>
                      <a:r>
                        <a:rPr lang="en-IN" sz="1400" b="0" i="0" u="none" strike="noStrike" cap="none" dirty="0" smtClean="0">
                          <a:solidFill>
                            <a:schemeClr val="dk1"/>
                          </a:solidFill>
                          <a:effectLst/>
                          <a:latin typeface="Roboto Condensed"/>
                          <a:ea typeface="+mn-ea"/>
                          <a:cs typeface="+mn-cs"/>
                          <a:sym typeface="Arial"/>
                        </a:rPr>
                        <a:t> </a:t>
                      </a:r>
                      <a:r>
                        <a:rPr lang="en-IN" sz="1400" b="0" i="0" u="none" strike="noStrike" cap="none" dirty="0">
                          <a:solidFill>
                            <a:schemeClr val="dk1"/>
                          </a:solidFill>
                          <a:effectLst/>
                          <a:latin typeface="Roboto Condensed"/>
                          <a:ea typeface="+mn-ea"/>
                          <a:cs typeface="+mn-cs"/>
                          <a:sym typeface="Arial"/>
                        </a:rPr>
                        <a:t>(Rural</a:t>
                      </a:r>
                      <a:r>
                        <a:rPr lang="en-IN" sz="1400" b="0" i="0" u="none" strike="noStrike" cap="none" dirty="0" smtClean="0">
                          <a:solidFill>
                            <a:schemeClr val="dk1"/>
                          </a:solidFill>
                          <a:effectLst/>
                          <a:latin typeface="Roboto Condensed"/>
                          <a:ea typeface="+mn-ea"/>
                          <a:cs typeface="+mn-cs"/>
                          <a:sym typeface="Arial"/>
                        </a:rPr>
                        <a:t>)</a:t>
                      </a:r>
                      <a:r>
                        <a:rPr lang="en-IN" sz="1400" b="0" i="0" u="none" strike="noStrike" cap="none" baseline="0" dirty="0" smtClean="0">
                          <a:solidFill>
                            <a:schemeClr val="dk1"/>
                          </a:solidFill>
                          <a:effectLst/>
                          <a:latin typeface="Roboto Condensed"/>
                          <a:ea typeface="+mn-ea"/>
                          <a:cs typeface="+mn-cs"/>
                          <a:sym typeface="Arial"/>
                        </a:rPr>
                        <a:t> DEO</a:t>
                      </a:r>
                      <a:r>
                        <a:rPr lang="en-IN" sz="1400" b="0" i="0" u="none" strike="noStrike" cap="none" dirty="0" smtClean="0">
                          <a:solidFill>
                            <a:schemeClr val="dk1"/>
                          </a:solidFill>
                          <a:effectLst/>
                          <a:latin typeface="Roboto Condensed"/>
                          <a:ea typeface="+mn-ea"/>
                          <a:cs typeface="+mn-cs"/>
                          <a:sym typeface="Arial"/>
                        </a:rPr>
                        <a:t> before </a:t>
                      </a:r>
                      <a:r>
                        <a:rPr lang="en-IN" sz="1400" b="0" i="0" u="none" strike="noStrike" cap="none" dirty="0">
                          <a:solidFill>
                            <a:schemeClr val="dk1"/>
                          </a:solidFill>
                          <a:effectLst/>
                          <a:latin typeface="Roboto Condensed"/>
                          <a:ea typeface="+mn-ea"/>
                          <a:cs typeface="+mn-cs"/>
                          <a:sym typeface="Arial"/>
                        </a:rPr>
                        <a:t>shifting of “Unused EVMs/VVPATs” to State Central </a:t>
                      </a:r>
                      <a:r>
                        <a:rPr lang="en-IN" sz="1400" b="0" i="0" u="none" strike="noStrike" cap="none" dirty="0" smtClean="0">
                          <a:solidFill>
                            <a:schemeClr val="dk1"/>
                          </a:solidFill>
                          <a:effectLst/>
                          <a:latin typeface="Roboto Condensed"/>
                          <a:ea typeface="+mn-ea"/>
                          <a:cs typeface="+mn-cs"/>
                          <a:sym typeface="Arial"/>
                        </a:rPr>
                        <a:t>Warehouse at </a:t>
                      </a:r>
                      <a:r>
                        <a:rPr lang="en-IN" sz="1400" b="0" i="0" u="none" strike="noStrike" cap="none" dirty="0" err="1" smtClean="0">
                          <a:solidFill>
                            <a:schemeClr val="dk1"/>
                          </a:solidFill>
                          <a:effectLst/>
                          <a:latin typeface="Roboto Condensed"/>
                          <a:ea typeface="+mn-ea"/>
                          <a:cs typeface="+mn-cs"/>
                          <a:sym typeface="Arial"/>
                        </a:rPr>
                        <a:t>Kamrup</a:t>
                      </a:r>
                      <a:r>
                        <a:rPr lang="en-IN" sz="1400" b="0" i="0" u="none" strike="noStrike" cap="none" dirty="0" smtClean="0">
                          <a:solidFill>
                            <a:schemeClr val="dk1"/>
                          </a:solidFill>
                          <a:effectLst/>
                          <a:latin typeface="Roboto Condensed"/>
                          <a:ea typeface="+mn-ea"/>
                          <a:cs typeface="+mn-cs"/>
                          <a:sym typeface="Arial"/>
                        </a:rPr>
                        <a:t>.</a:t>
                      </a:r>
                      <a:endParaRPr lang="en-IN" dirty="0">
                        <a:latin typeface="Roboto Condensed"/>
                      </a:endParaRPr>
                    </a:p>
                  </a:txBody>
                  <a:tcPr>
                    <a:solidFill>
                      <a:srgbClr val="CED8E7"/>
                    </a:solidFill>
                  </a:tcPr>
                </a:tc>
                <a:tc>
                  <a:txBody>
                    <a:bodyPr/>
                    <a:lstStyle/>
                    <a:p>
                      <a:pPr algn="just"/>
                      <a:r>
                        <a:rPr lang="en-IN" sz="1400" b="0" i="0" u="none" strike="noStrike" cap="none" dirty="0">
                          <a:solidFill>
                            <a:schemeClr val="dk1"/>
                          </a:solidFill>
                          <a:effectLst/>
                          <a:latin typeface="Roboto Condensed"/>
                          <a:ea typeface="+mn-ea"/>
                          <a:cs typeface="+mn-cs"/>
                          <a:sym typeface="Arial"/>
                        </a:rPr>
                        <a:t>The Commission conducted an enquiry in the matter.</a:t>
                      </a:r>
                    </a:p>
                    <a:p>
                      <a:pPr algn="just"/>
                      <a:r>
                        <a:rPr lang="en-IN" sz="1400" b="0" i="0" u="none" strike="noStrike" cap="none" dirty="0">
                          <a:solidFill>
                            <a:schemeClr val="dk1"/>
                          </a:solidFill>
                          <a:effectLst/>
                          <a:latin typeface="Roboto Condensed"/>
                          <a:ea typeface="+mn-ea"/>
                          <a:cs typeface="+mn-cs"/>
                          <a:sym typeface="Arial"/>
                        </a:rPr>
                        <a:t>Disciplinary action </a:t>
                      </a:r>
                      <a:r>
                        <a:rPr lang="en-IN" sz="1400" b="0" i="0" u="none" strike="noStrike" cap="none" dirty="0" smtClean="0">
                          <a:solidFill>
                            <a:schemeClr val="dk1"/>
                          </a:solidFill>
                          <a:effectLst/>
                          <a:latin typeface="Roboto Condensed"/>
                          <a:ea typeface="+mn-ea"/>
                          <a:cs typeface="+mn-cs"/>
                          <a:sym typeface="Arial"/>
                        </a:rPr>
                        <a:t>has</a:t>
                      </a:r>
                      <a:r>
                        <a:rPr lang="en-IN" sz="1400" b="0" i="0" u="none" strike="noStrike" cap="none" baseline="0" dirty="0" smtClean="0">
                          <a:solidFill>
                            <a:schemeClr val="dk1"/>
                          </a:solidFill>
                          <a:effectLst/>
                          <a:latin typeface="Roboto Condensed"/>
                          <a:ea typeface="+mn-ea"/>
                          <a:cs typeface="+mn-cs"/>
                          <a:sym typeface="Arial"/>
                        </a:rPr>
                        <a:t> been </a:t>
                      </a:r>
                      <a:r>
                        <a:rPr lang="en-IN" sz="1400" b="0" i="0" u="none" strike="noStrike" cap="none" dirty="0" smtClean="0">
                          <a:solidFill>
                            <a:schemeClr val="dk1"/>
                          </a:solidFill>
                          <a:effectLst/>
                          <a:latin typeface="Roboto Condensed"/>
                          <a:ea typeface="+mn-ea"/>
                          <a:cs typeface="+mn-cs"/>
                          <a:sym typeface="Arial"/>
                        </a:rPr>
                        <a:t>taken </a:t>
                      </a:r>
                      <a:r>
                        <a:rPr lang="en-IN" sz="1400" b="0" i="0" u="none" strike="noStrike" cap="none" dirty="0">
                          <a:solidFill>
                            <a:schemeClr val="dk1"/>
                          </a:solidFill>
                          <a:effectLst/>
                          <a:latin typeface="Roboto Condensed"/>
                          <a:ea typeface="+mn-ea"/>
                          <a:cs typeface="+mn-cs"/>
                          <a:sym typeface="Arial"/>
                        </a:rPr>
                        <a:t>against </a:t>
                      </a:r>
                      <a:r>
                        <a:rPr lang="en-IN" sz="1400" b="0" i="0" u="none" strike="noStrike" cap="none" dirty="0" smtClean="0">
                          <a:solidFill>
                            <a:schemeClr val="dk1"/>
                          </a:solidFill>
                          <a:effectLst/>
                          <a:latin typeface="Roboto Condensed"/>
                          <a:ea typeface="+mn-ea"/>
                          <a:cs typeface="+mn-cs"/>
                          <a:sym typeface="Arial"/>
                        </a:rPr>
                        <a:t>DEO, </a:t>
                      </a:r>
                      <a:r>
                        <a:rPr lang="en-IN" sz="1400" b="0" i="0" u="none" strike="noStrike" cap="none" dirty="0" err="1" smtClean="0">
                          <a:solidFill>
                            <a:schemeClr val="dk1"/>
                          </a:solidFill>
                          <a:effectLst/>
                          <a:latin typeface="Roboto Condensed"/>
                          <a:ea typeface="+mn-ea"/>
                          <a:cs typeface="+mn-cs"/>
                          <a:sym typeface="Arial"/>
                        </a:rPr>
                        <a:t>Tezpur</a:t>
                      </a:r>
                      <a:r>
                        <a:rPr lang="en-IN" sz="1400" b="0" i="0" u="none" strike="noStrike" cap="none" dirty="0" smtClean="0">
                          <a:solidFill>
                            <a:schemeClr val="dk1"/>
                          </a:solidFill>
                          <a:effectLst/>
                          <a:latin typeface="Roboto Condensed"/>
                          <a:ea typeface="+mn-ea"/>
                          <a:cs typeface="+mn-cs"/>
                          <a:sym typeface="Arial"/>
                        </a:rPr>
                        <a:t>.</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668030">
                <a:tc>
                  <a:txBody>
                    <a:bodyPr/>
                    <a:lstStyle/>
                    <a:p>
                      <a:pPr algn="just"/>
                      <a:r>
                        <a:rPr lang="en-IN" dirty="0">
                          <a:latin typeface="Roboto Condensed"/>
                        </a:rPr>
                        <a:t>2.</a:t>
                      </a:r>
                    </a:p>
                  </a:txBody>
                  <a:tcPr>
                    <a:solidFill>
                      <a:srgbClr val="DDDDDD"/>
                    </a:solidFill>
                  </a:tcPr>
                </a:tc>
                <a:tc>
                  <a:txBody>
                    <a:bodyPr/>
                    <a:lstStyle/>
                    <a:p>
                      <a:pPr algn="just"/>
                      <a:r>
                        <a:rPr lang="en-IN" sz="1400" b="0" i="0" u="none" strike="noStrike" cap="none" dirty="0" smtClean="0">
                          <a:solidFill>
                            <a:schemeClr val="dk1"/>
                          </a:solidFill>
                          <a:effectLst/>
                          <a:latin typeface="Roboto Condensed"/>
                          <a:ea typeface="+mn-ea"/>
                          <a:cs typeface="+mn-cs"/>
                          <a:sym typeface="Arial"/>
                        </a:rPr>
                        <a:t>News </a:t>
                      </a:r>
                      <a:r>
                        <a:rPr lang="en-IN" sz="1400" b="0" i="0" u="none" strike="noStrike" cap="none" dirty="0">
                          <a:solidFill>
                            <a:schemeClr val="dk1"/>
                          </a:solidFill>
                          <a:effectLst/>
                          <a:latin typeface="Roboto Condensed"/>
                          <a:ea typeface="+mn-ea"/>
                          <a:cs typeface="+mn-cs"/>
                          <a:sym typeface="Arial"/>
                        </a:rPr>
                        <a:t>18 </a:t>
                      </a:r>
                      <a:r>
                        <a:rPr lang="en-IN" sz="1400" b="0" i="0" u="none" strike="noStrike" cap="none" dirty="0" smtClean="0">
                          <a:solidFill>
                            <a:schemeClr val="dk1"/>
                          </a:solidFill>
                          <a:effectLst/>
                          <a:latin typeface="Roboto Condensed"/>
                          <a:ea typeface="+mn-ea"/>
                          <a:cs typeface="+mn-cs"/>
                          <a:sym typeface="Arial"/>
                        </a:rPr>
                        <a:t>alleged that </a:t>
                      </a:r>
                      <a:r>
                        <a:rPr lang="en-IN" sz="1400" b="0" i="0" u="none" strike="noStrike" cap="none" dirty="0">
                          <a:solidFill>
                            <a:schemeClr val="dk1"/>
                          </a:solidFill>
                          <a:effectLst/>
                          <a:latin typeface="Roboto Condensed"/>
                          <a:ea typeface="+mn-ea"/>
                          <a:cs typeface="+mn-cs"/>
                          <a:sym typeface="Arial"/>
                        </a:rPr>
                        <a:t>EVMs </a:t>
                      </a:r>
                      <a:r>
                        <a:rPr lang="en-IN" sz="1400" b="0" i="0" u="none" strike="noStrike" cap="none" dirty="0" smtClean="0">
                          <a:solidFill>
                            <a:schemeClr val="dk1"/>
                          </a:solidFill>
                          <a:effectLst/>
                          <a:latin typeface="Roboto Condensed"/>
                          <a:ea typeface="+mn-ea"/>
                          <a:cs typeface="+mn-cs"/>
                          <a:sym typeface="Arial"/>
                        </a:rPr>
                        <a:t>found in </a:t>
                      </a:r>
                      <a:r>
                        <a:rPr lang="en-IN" sz="1400" b="0" i="0" u="none" strike="noStrike" cap="none" dirty="0">
                          <a:solidFill>
                            <a:schemeClr val="dk1"/>
                          </a:solidFill>
                          <a:effectLst/>
                          <a:latin typeface="Roboto Condensed"/>
                          <a:ea typeface="+mn-ea"/>
                          <a:cs typeface="+mn-cs"/>
                          <a:sym typeface="Arial"/>
                        </a:rPr>
                        <a:t>the vehicle of City </a:t>
                      </a:r>
                      <a:r>
                        <a:rPr lang="en-IN" sz="1400" b="0" i="0" u="none" strike="noStrike" cap="none" dirty="0" smtClean="0">
                          <a:solidFill>
                            <a:schemeClr val="dk1"/>
                          </a:solidFill>
                          <a:effectLst/>
                          <a:latin typeface="Roboto Condensed"/>
                          <a:ea typeface="+mn-ea"/>
                          <a:cs typeface="+mn-cs"/>
                          <a:sym typeface="Arial"/>
                        </a:rPr>
                        <a:t>Magistrate Jhansi (Uttar Pradesh).</a:t>
                      </a:r>
                      <a:endParaRPr lang="en-IN" dirty="0">
                        <a:latin typeface="Roboto Condensed"/>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The said news pertained to unused </a:t>
                      </a:r>
                      <a:r>
                        <a:rPr lang="en-IN" sz="1400" b="0" i="0" u="none" strike="noStrike" cap="none" dirty="0" smtClean="0">
                          <a:solidFill>
                            <a:schemeClr val="dk1"/>
                          </a:solidFill>
                          <a:effectLst/>
                          <a:latin typeface="Roboto Condensed"/>
                          <a:ea typeface="+mn-ea"/>
                          <a:cs typeface="+mn-cs"/>
                          <a:sym typeface="Arial"/>
                        </a:rPr>
                        <a:t>EVMs</a:t>
                      </a:r>
                      <a:r>
                        <a:rPr lang="en-IN" sz="1400" b="0" i="0" u="none" strike="noStrike" cap="none" dirty="0">
                          <a:solidFill>
                            <a:schemeClr val="dk1"/>
                          </a:solidFill>
                          <a:effectLst/>
                          <a:latin typeface="Roboto Condensed"/>
                          <a:ea typeface="+mn-ea"/>
                          <a:cs typeface="+mn-cs"/>
                          <a:sym typeface="Arial"/>
                        </a:rPr>
                        <a:t>, which were brought for storing in the strong room situated at </a:t>
                      </a:r>
                      <a:r>
                        <a:rPr lang="en-IN" sz="1400" b="0" i="0" u="none" strike="noStrike" cap="none" dirty="0" err="1">
                          <a:solidFill>
                            <a:schemeClr val="dk1"/>
                          </a:solidFill>
                          <a:effectLst/>
                          <a:latin typeface="Roboto Condensed"/>
                          <a:ea typeface="+mn-ea"/>
                          <a:cs typeface="+mn-cs"/>
                          <a:sym typeface="Arial"/>
                        </a:rPr>
                        <a:t>Bhojla</a:t>
                      </a:r>
                      <a:r>
                        <a:rPr lang="en-IN" sz="1400" b="0" i="0" u="none" strike="noStrike" cap="none" dirty="0">
                          <a:solidFill>
                            <a:schemeClr val="dk1"/>
                          </a:solidFill>
                          <a:effectLst/>
                          <a:latin typeface="Roboto Condensed"/>
                          <a:ea typeface="+mn-ea"/>
                          <a:cs typeface="+mn-cs"/>
                          <a:sym typeface="Arial"/>
                        </a:rPr>
                        <a:t> Mandi, Jhansi (Uttar Pradesh</a:t>
                      </a:r>
                      <a:r>
                        <a:rPr lang="en-IN" sz="1400" b="0" i="0" u="none" strike="noStrike" cap="none" dirty="0" smtClean="0">
                          <a:solidFill>
                            <a:schemeClr val="dk1"/>
                          </a:solidFill>
                          <a:effectLst/>
                          <a:latin typeface="Roboto Condensed"/>
                          <a:ea typeface="+mn-ea"/>
                          <a:cs typeface="+mn-cs"/>
                          <a:sym typeface="Arial"/>
                        </a:rPr>
                        <a:t>). </a:t>
                      </a:r>
                      <a:endParaRPr lang="en-IN" sz="1400" b="0" i="0" u="none" strike="noStrike" cap="none" dirty="0">
                        <a:solidFill>
                          <a:schemeClr val="dk1"/>
                        </a:solidFill>
                        <a:effectLst/>
                        <a:latin typeface="Roboto Condensed"/>
                        <a:ea typeface="+mn-ea"/>
                        <a:cs typeface="+mn-cs"/>
                        <a:sym typeface="Arial"/>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The said EVMs/VVPATs </a:t>
                      </a:r>
                      <a:r>
                        <a:rPr lang="en-IN" sz="1400" b="0" i="0" u="none" strike="noStrike" cap="none" dirty="0" smtClean="0">
                          <a:solidFill>
                            <a:schemeClr val="dk1"/>
                          </a:solidFill>
                          <a:effectLst/>
                          <a:latin typeface="Roboto Condensed"/>
                          <a:ea typeface="+mn-ea"/>
                          <a:cs typeface="+mn-cs"/>
                          <a:sym typeface="Arial"/>
                        </a:rPr>
                        <a:t>verified </a:t>
                      </a:r>
                      <a:r>
                        <a:rPr lang="en-IN" sz="1400" b="0" i="0" u="none" strike="noStrike" cap="none" dirty="0">
                          <a:solidFill>
                            <a:schemeClr val="dk1"/>
                          </a:solidFill>
                          <a:effectLst/>
                          <a:latin typeface="Roboto Condensed"/>
                          <a:ea typeface="+mn-ea"/>
                          <a:cs typeface="+mn-cs"/>
                          <a:sym typeface="Arial"/>
                        </a:rPr>
                        <a:t>in front of the complainant candidates and they </a:t>
                      </a:r>
                      <a:r>
                        <a:rPr lang="en-IN" sz="1400" b="0" i="0" u="none" strike="noStrike" cap="none" dirty="0" smtClean="0">
                          <a:solidFill>
                            <a:schemeClr val="dk1"/>
                          </a:solidFill>
                          <a:effectLst/>
                          <a:latin typeface="Roboto Condensed"/>
                          <a:ea typeface="+mn-ea"/>
                          <a:cs typeface="+mn-cs"/>
                          <a:sym typeface="Arial"/>
                        </a:rPr>
                        <a:t>were fully </a:t>
                      </a:r>
                      <a:r>
                        <a:rPr lang="en-IN" sz="1400" b="0" i="0" u="none" strike="noStrike" cap="none" dirty="0">
                          <a:solidFill>
                            <a:schemeClr val="dk1"/>
                          </a:solidFill>
                          <a:effectLst/>
                          <a:latin typeface="Roboto Condensed"/>
                          <a:ea typeface="+mn-ea"/>
                          <a:cs typeface="+mn-cs"/>
                          <a:sym typeface="Arial"/>
                        </a:rPr>
                        <a:t>satisfied. Thereafter, the said EVMs/ VVPATs </a:t>
                      </a:r>
                      <a:r>
                        <a:rPr lang="en-IN" sz="1400" b="0" i="0" u="none" strike="noStrike" cap="none" dirty="0" smtClean="0">
                          <a:solidFill>
                            <a:schemeClr val="dk1"/>
                          </a:solidFill>
                          <a:effectLst/>
                          <a:latin typeface="Roboto Condensed"/>
                          <a:ea typeface="+mn-ea"/>
                          <a:cs typeface="+mn-cs"/>
                          <a:sym typeface="Arial"/>
                        </a:rPr>
                        <a:t>stored </a:t>
                      </a:r>
                      <a:r>
                        <a:rPr lang="en-IN" sz="1400" b="0" i="0" u="none" strike="noStrike" cap="none" dirty="0">
                          <a:solidFill>
                            <a:schemeClr val="dk1"/>
                          </a:solidFill>
                          <a:effectLst/>
                          <a:latin typeface="Roboto Condensed"/>
                          <a:ea typeface="+mn-ea"/>
                          <a:cs typeface="+mn-cs"/>
                          <a:sym typeface="Arial"/>
                        </a:rPr>
                        <a:t>in the respective strong rooms (different from Polled EVM Strong Rooms).</a:t>
                      </a:r>
                    </a:p>
                  </a:txBody>
                  <a:tcPr>
                    <a:solidFill>
                      <a:srgbClr val="DDDDD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6547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2575"/>
            <a:ext cx="5943599" cy="766200"/>
          </a:xfrm>
        </p:spPr>
        <p:txBody>
          <a:bodyPr/>
          <a:lstStyle/>
          <a:p>
            <a:r>
              <a:rPr lang="en-US" sz="1800" dirty="0"/>
              <a:t> Aspersions in the </a:t>
            </a:r>
            <a:r>
              <a:rPr lang="en-US" sz="1800" dirty="0" err="1"/>
              <a:t>Lok</a:t>
            </a:r>
            <a:r>
              <a:rPr lang="en-US" sz="1800" dirty="0"/>
              <a:t> </a:t>
            </a:r>
            <a:r>
              <a:rPr lang="en-US" sz="1800" dirty="0" err="1"/>
              <a:t>Sabha</a:t>
            </a:r>
            <a:r>
              <a:rPr lang="en-US" sz="1800" dirty="0"/>
              <a:t> Elections 2019:     </a:t>
            </a:r>
            <a:r>
              <a:rPr lang="en-US" sz="1800" dirty="0" smtClean="0"/>
              <a:t>(2/5</a:t>
            </a:r>
            <a:r>
              <a:rPr lang="en-US" sz="1800" dirty="0"/>
              <a:t>)</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526706546"/>
              </p:ext>
            </p:extLst>
          </p:nvPr>
        </p:nvGraphicFramePr>
        <p:xfrm>
          <a:off x="152400" y="1122238"/>
          <a:ext cx="8915400" cy="3507294"/>
        </p:xfrm>
        <a:graphic>
          <a:graphicData uri="http://schemas.openxmlformats.org/drawingml/2006/table">
            <a:tbl>
              <a:tblPr firstRow="1" bandRow="1">
                <a:tableStyleId>{775DCB02-9BB8-47FD-8907-85C794F793BA}</a:tableStyleId>
              </a:tblPr>
              <a:tblGrid>
                <a:gridCol w="348732">
                  <a:extLst>
                    <a:ext uri="{9D8B030D-6E8A-4147-A177-3AD203B41FA5}">
                      <a16:colId xmlns:a16="http://schemas.microsoft.com/office/drawing/2014/main" val="20000"/>
                    </a:ext>
                  </a:extLst>
                </a:gridCol>
                <a:gridCol w="2470668">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37374">
                <a:tc>
                  <a:txBody>
                    <a:bodyPr/>
                    <a:lstStyle/>
                    <a:p>
                      <a:pPr algn="just"/>
                      <a:endParaRPr lang="en-IN" dirty="0">
                        <a:latin typeface="Roboto Condensed"/>
                      </a:endParaRPr>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045859">
                <a:tc>
                  <a:txBody>
                    <a:bodyPr/>
                    <a:lstStyle/>
                    <a:p>
                      <a:pPr algn="just"/>
                      <a:r>
                        <a:rPr lang="en-IN" dirty="0">
                          <a:latin typeface="Roboto Condensed"/>
                        </a:rPr>
                        <a:t>3.</a:t>
                      </a: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Suspicious movement of EVMs in 60-Dumariganj PC of Uttar Pradesh.</a:t>
                      </a:r>
                      <a:endParaRPr lang="en-IN" dirty="0">
                        <a:latin typeface="Roboto Condensed"/>
                      </a:endParaRPr>
                    </a:p>
                  </a:txBody>
                  <a:tcPr>
                    <a:solidFill>
                      <a:srgbClr val="DDDDDD"/>
                    </a:solidFill>
                  </a:tcPr>
                </a:tc>
                <a:tc>
                  <a:txBody>
                    <a:bodyPr/>
                    <a:lstStyle/>
                    <a:p>
                      <a:pPr algn="just"/>
                      <a:r>
                        <a:rPr lang="en-IN" sz="1400" b="0" i="0" u="none" strike="noStrike" cap="none" dirty="0">
                          <a:solidFill>
                            <a:schemeClr val="dk1"/>
                          </a:solidFill>
                          <a:effectLst/>
                          <a:latin typeface="Roboto Condensed"/>
                          <a:ea typeface="+mn-ea"/>
                          <a:cs typeface="+mn-cs"/>
                          <a:sym typeface="Arial"/>
                        </a:rPr>
                        <a:t>The EVMs under question were unused EVMs. As per </a:t>
                      </a:r>
                      <a:r>
                        <a:rPr lang="en-IN" sz="1400" b="0" i="0" u="none" strike="noStrike" cap="none" dirty="0" smtClean="0">
                          <a:solidFill>
                            <a:schemeClr val="dk1"/>
                          </a:solidFill>
                          <a:effectLst/>
                          <a:latin typeface="Roboto Condensed"/>
                          <a:ea typeface="+mn-ea"/>
                          <a:cs typeface="+mn-cs"/>
                          <a:sym typeface="Arial"/>
                        </a:rPr>
                        <a:t>ECI instructions unused </a:t>
                      </a:r>
                      <a:r>
                        <a:rPr lang="en-IN" sz="1400" b="0" i="0" u="none" strike="noStrike" cap="none" dirty="0">
                          <a:solidFill>
                            <a:schemeClr val="dk1"/>
                          </a:solidFill>
                          <a:effectLst/>
                          <a:latin typeface="Roboto Condensed"/>
                          <a:ea typeface="+mn-ea"/>
                          <a:cs typeface="+mn-cs"/>
                          <a:sym typeface="Arial"/>
                        </a:rPr>
                        <a:t>EVMs/VVPATs </a:t>
                      </a:r>
                      <a:r>
                        <a:rPr lang="en-IN" sz="1400" b="0" i="0" u="none" strike="noStrike" cap="none" dirty="0" smtClean="0">
                          <a:solidFill>
                            <a:schemeClr val="dk1"/>
                          </a:solidFill>
                          <a:effectLst/>
                          <a:latin typeface="Roboto Condensed"/>
                          <a:ea typeface="+mn-ea"/>
                          <a:cs typeface="+mn-cs"/>
                          <a:sym typeface="Arial"/>
                        </a:rPr>
                        <a:t>were being</a:t>
                      </a:r>
                      <a:r>
                        <a:rPr lang="en-IN" sz="1400" b="0" i="0" u="none" strike="noStrike" cap="none" baseline="0" dirty="0" smtClean="0">
                          <a:solidFill>
                            <a:schemeClr val="dk1"/>
                          </a:solidFill>
                          <a:effectLst/>
                          <a:latin typeface="Roboto Condensed"/>
                          <a:ea typeface="+mn-ea"/>
                          <a:cs typeface="+mn-cs"/>
                          <a:sym typeface="Arial"/>
                        </a:rPr>
                        <a:t> stocked at central locations for quickly shifting to subsequent phases whenever required.</a:t>
                      </a:r>
                      <a:endParaRPr lang="en-IN" dirty="0">
                        <a:latin typeface="Roboto Condensed"/>
                      </a:endParaRPr>
                    </a:p>
                  </a:txBody>
                  <a:tcPr>
                    <a:solidFill>
                      <a:srgbClr val="DDDDDD"/>
                    </a:solidFill>
                  </a:tcPr>
                </a:tc>
                <a:tc>
                  <a:txBody>
                    <a:bodyPr/>
                    <a:lstStyle/>
                    <a:p>
                      <a:pPr algn="just"/>
                      <a:r>
                        <a:rPr lang="en-IN" sz="1400" b="0" i="0" u="none" strike="noStrike" cap="none" dirty="0">
                          <a:solidFill>
                            <a:schemeClr val="dk1"/>
                          </a:solidFill>
                          <a:effectLst/>
                          <a:latin typeface="Roboto Condensed"/>
                          <a:ea typeface="+mn-ea"/>
                          <a:cs typeface="+mn-cs"/>
                          <a:sym typeface="Arial"/>
                        </a:rPr>
                        <a:t>The matter was explained to the contesting candidates </a:t>
                      </a:r>
                      <a:r>
                        <a:rPr lang="en-IN" sz="1400" b="0" i="0" u="none" strike="noStrike" cap="none" dirty="0" smtClean="0">
                          <a:solidFill>
                            <a:schemeClr val="dk1"/>
                          </a:solidFill>
                          <a:effectLst/>
                          <a:latin typeface="Roboto Condensed"/>
                          <a:ea typeface="+mn-ea"/>
                          <a:cs typeface="+mn-cs"/>
                          <a:sym typeface="Arial"/>
                        </a:rPr>
                        <a:t>by </a:t>
                      </a:r>
                      <a:r>
                        <a:rPr lang="en-IN" sz="1400" b="0" i="0" u="none" strike="noStrike" cap="none" dirty="0">
                          <a:solidFill>
                            <a:schemeClr val="dk1"/>
                          </a:solidFill>
                          <a:effectLst/>
                          <a:latin typeface="Roboto Condensed"/>
                          <a:ea typeface="+mn-ea"/>
                          <a:cs typeface="+mn-cs"/>
                          <a:sym typeface="Arial"/>
                        </a:rPr>
                        <a:t>the District Election Officer and they were satisfied.</a:t>
                      </a:r>
                      <a:endParaRPr lang="en-IN" dirty="0">
                        <a:latin typeface="Roboto Condensed"/>
                      </a:endParaRPr>
                    </a:p>
                  </a:txBody>
                  <a:tcPr>
                    <a:solidFill>
                      <a:srgbClr val="DDDDDD"/>
                    </a:solidFill>
                  </a:tcPr>
                </a:tc>
                <a:extLst>
                  <a:ext uri="{0D108BD9-81ED-4DB2-BD59-A6C34878D82A}">
                    <a16:rowId xmlns:a16="http://schemas.microsoft.com/office/drawing/2014/main" val="10001"/>
                  </a:ext>
                </a:extLst>
              </a:tr>
              <a:tr h="1207569">
                <a:tc>
                  <a:txBody>
                    <a:bodyPr/>
                    <a:lstStyle/>
                    <a:p>
                      <a:pPr algn="just"/>
                      <a:r>
                        <a:rPr lang="en-IN" dirty="0">
                          <a:latin typeface="Roboto Condensed"/>
                        </a:rPr>
                        <a:t>4.</a:t>
                      </a:r>
                    </a:p>
                  </a:txBody>
                  <a:tcPr>
                    <a:solidFill>
                      <a:srgbClr val="CED8E7"/>
                    </a:solidFill>
                  </a:tcPr>
                </a:tc>
                <a:tc>
                  <a:txBody>
                    <a:bodyPr/>
                    <a:lstStyle/>
                    <a:p>
                      <a:pPr algn="just"/>
                      <a:r>
                        <a:rPr lang="en-IN" sz="1400" b="0" i="0" u="none" strike="noStrike" cap="none" dirty="0" smtClean="0">
                          <a:solidFill>
                            <a:schemeClr val="dk1"/>
                          </a:solidFill>
                          <a:effectLst/>
                          <a:latin typeface="Roboto Condensed"/>
                          <a:ea typeface="+mn-ea"/>
                          <a:cs typeface="+mn-cs"/>
                          <a:sym typeface="Arial"/>
                        </a:rPr>
                        <a:t>Suspicious </a:t>
                      </a:r>
                      <a:r>
                        <a:rPr lang="en-IN" sz="1400" b="0" i="0" u="none" strike="noStrike" cap="none" dirty="0">
                          <a:solidFill>
                            <a:schemeClr val="dk1"/>
                          </a:solidFill>
                          <a:effectLst/>
                          <a:latin typeface="Roboto Condensed"/>
                          <a:ea typeface="+mn-ea"/>
                          <a:cs typeface="+mn-cs"/>
                          <a:sym typeface="Arial"/>
                        </a:rPr>
                        <a:t>movement of 50 Ballot Units from Coimbatore to Theni, 20 VVPATs from Coimbatore to Erode and 20 Control Units and 30 VVPATs from </a:t>
                      </a:r>
                      <a:r>
                        <a:rPr lang="en-IN" sz="1400" b="0" i="0" u="none" strike="noStrike" cap="none" dirty="0" err="1">
                          <a:solidFill>
                            <a:schemeClr val="dk1"/>
                          </a:solidFill>
                          <a:effectLst/>
                          <a:latin typeface="Roboto Condensed"/>
                          <a:ea typeface="+mn-ea"/>
                          <a:cs typeface="+mn-cs"/>
                          <a:sym typeface="Arial"/>
                        </a:rPr>
                        <a:t>Tiruvalllur</a:t>
                      </a:r>
                      <a:r>
                        <a:rPr lang="en-IN" sz="1400" b="0" i="0" u="none" strike="noStrike" cap="none" dirty="0">
                          <a:solidFill>
                            <a:schemeClr val="dk1"/>
                          </a:solidFill>
                          <a:effectLst/>
                          <a:latin typeface="Roboto Condensed"/>
                          <a:ea typeface="+mn-ea"/>
                          <a:cs typeface="+mn-cs"/>
                          <a:sym typeface="Arial"/>
                        </a:rPr>
                        <a:t> to Theni.</a:t>
                      </a:r>
                      <a:endParaRPr lang="en-IN" dirty="0">
                        <a:latin typeface="Roboto Condensed"/>
                      </a:endParaRPr>
                    </a:p>
                  </a:txBody>
                  <a:tcPr>
                    <a:solidFill>
                      <a:srgbClr val="CED8E7"/>
                    </a:solidFill>
                  </a:tcPr>
                </a:tc>
                <a:tc>
                  <a:txBody>
                    <a:bodyPr/>
                    <a:lstStyle/>
                    <a:p>
                      <a:pPr algn="just"/>
                      <a:r>
                        <a:rPr lang="en-US" sz="1400" b="0" i="0" u="none" strike="noStrike" cap="none" dirty="0">
                          <a:solidFill>
                            <a:schemeClr val="dk1"/>
                          </a:solidFill>
                          <a:effectLst/>
                          <a:latin typeface="Roboto Condensed"/>
                          <a:ea typeface="+mn-ea"/>
                          <a:cs typeface="+mn-cs"/>
                          <a:sym typeface="Arial"/>
                        </a:rPr>
                        <a:t>Poll in the State of Tamil Nadu was held on 18.4.2019 and on 6</a:t>
                      </a:r>
                      <a:r>
                        <a:rPr lang="en-US" sz="1400" b="0" i="0" u="none" strike="noStrike" cap="none" baseline="30000" dirty="0">
                          <a:solidFill>
                            <a:schemeClr val="dk1"/>
                          </a:solidFill>
                          <a:effectLst/>
                          <a:latin typeface="Roboto Condensed"/>
                          <a:ea typeface="+mn-ea"/>
                          <a:cs typeface="+mn-cs"/>
                          <a:sym typeface="Arial"/>
                        </a:rPr>
                        <a:t>th</a:t>
                      </a:r>
                      <a:r>
                        <a:rPr lang="en-US" sz="1400" b="0" i="0" u="none" strike="noStrike" cap="none" dirty="0">
                          <a:solidFill>
                            <a:schemeClr val="dk1"/>
                          </a:solidFill>
                          <a:effectLst/>
                          <a:latin typeface="Roboto Condensed"/>
                          <a:ea typeface="+mn-ea"/>
                          <a:cs typeface="+mn-cs"/>
                          <a:sym typeface="Arial"/>
                        </a:rPr>
                        <a:t> &amp; 7</a:t>
                      </a:r>
                      <a:r>
                        <a:rPr lang="en-US" sz="1400" b="0" i="0" u="none" strike="noStrike" cap="none" baseline="30000" dirty="0">
                          <a:solidFill>
                            <a:schemeClr val="dk1"/>
                          </a:solidFill>
                          <a:effectLst/>
                          <a:latin typeface="Roboto Condensed"/>
                          <a:ea typeface="+mn-ea"/>
                          <a:cs typeface="+mn-cs"/>
                          <a:sym typeface="Arial"/>
                        </a:rPr>
                        <a:t>th</a:t>
                      </a:r>
                      <a:r>
                        <a:rPr lang="en-US" sz="1400" b="0" i="0" u="none" strike="noStrike" cap="none" dirty="0">
                          <a:solidFill>
                            <a:schemeClr val="dk1"/>
                          </a:solidFill>
                          <a:effectLst/>
                          <a:latin typeface="Roboto Condensed"/>
                          <a:ea typeface="+mn-ea"/>
                          <a:cs typeface="+mn-cs"/>
                          <a:sym typeface="Arial"/>
                        </a:rPr>
                        <a:t> May, 2019, the unused reserve EVMs and VVPATs were moved under intimation to the political parties for the purpose of use in expected repoll in some polling stations. Some of the representatives of the political parties were also present during the actual shifting. </a:t>
                      </a:r>
                      <a:endParaRPr lang="en-IN" sz="1400" b="0" i="0" u="none" strike="noStrike" cap="none" dirty="0">
                        <a:solidFill>
                          <a:schemeClr val="dk1"/>
                        </a:solidFill>
                        <a:effectLst/>
                        <a:latin typeface="Roboto Condensed"/>
                        <a:ea typeface="+mn-ea"/>
                        <a:cs typeface="+mn-cs"/>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0" i="0" u="none" strike="noStrike" cap="none" dirty="0">
                        <a:solidFill>
                          <a:schemeClr val="dk1"/>
                        </a:solidFill>
                        <a:effectLst/>
                        <a:latin typeface="Roboto Condensed"/>
                        <a:ea typeface="+mn-ea"/>
                        <a:cs typeface="+mn-cs"/>
                        <a:sym typeface="Arial"/>
                      </a:endParaRP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There was no violation of any instructions of the Commission, as the movement of EVMs was done as per instructions of the Commission.</a:t>
                      </a:r>
                    </a:p>
                  </a:txBody>
                  <a:tcPr>
                    <a:solidFill>
                      <a:srgbClr val="CED8E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108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6200" y="1047750"/>
            <a:ext cx="9252520" cy="3867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a:t>T E C- HISTORY &amp; ROLE</a:t>
            </a:r>
          </a:p>
        </p:txBody>
      </p:sp>
      <p:sp>
        <p:nvSpPr>
          <p:cNvPr id="3" name="Slide Number Placeholder 2"/>
          <p:cNvSpPr>
            <a:spLocks noGrp="1"/>
          </p:cNvSpPr>
          <p:nvPr>
            <p:ph type="sldNum" idx="12"/>
          </p:nvPr>
        </p:nvSpPr>
        <p:spPr/>
        <p:txBody>
          <a:bodyPr/>
          <a:lstStyle/>
          <a:p>
            <a:pPr lvl="0" algn="r">
              <a:spcBef>
                <a:spcPts val="0"/>
              </a:spcBef>
              <a:buNone/>
            </a:pPr>
            <a:fld id="{00000000-1234-1234-1234-123412341234}" type="slidenum">
              <a:rPr lang="en" smtClean="0"/>
              <a:pPr lvl="0" algn="r">
                <a:spcBef>
                  <a:spcPts val="0"/>
                </a:spcBef>
                <a:buNone/>
              </a:pPr>
              <a:t>6</a:t>
            </a:fld>
            <a:endParaRPr lang="en" dirty="0"/>
          </a:p>
        </p:txBody>
      </p:sp>
      <p:cxnSp>
        <p:nvCxnSpPr>
          <p:cNvPr id="10" name="Straight Connector 9"/>
          <p:cNvCxnSpPr/>
          <p:nvPr/>
        </p:nvCxnSpPr>
        <p:spPr>
          <a:xfrm>
            <a:off x="76200" y="2952750"/>
            <a:ext cx="9144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flipV="1">
            <a:off x="1619672" y="2643758"/>
            <a:ext cx="0" cy="3089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47664" y="249974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Connector 22"/>
          <p:cNvCxnSpPr/>
          <p:nvPr/>
        </p:nvCxnSpPr>
        <p:spPr>
          <a:xfrm flipV="1">
            <a:off x="3563888" y="295275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491880" y="3239567"/>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 name="Straight Connector 26"/>
          <p:cNvCxnSpPr/>
          <p:nvPr/>
        </p:nvCxnSpPr>
        <p:spPr>
          <a:xfrm flipH="1" flipV="1">
            <a:off x="7164288" y="3002299"/>
            <a:ext cx="9618" cy="250665"/>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123584" y="3197870"/>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 name="Straight Connector 28"/>
          <p:cNvCxnSpPr/>
          <p:nvPr/>
        </p:nvCxnSpPr>
        <p:spPr>
          <a:xfrm flipV="1">
            <a:off x="5567072" y="2643758"/>
            <a:ext cx="13040" cy="308992"/>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08104" y="2499742"/>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251520" y="2499743"/>
            <a:ext cx="1368152" cy="307777"/>
          </a:xfrm>
          <a:prstGeom prst="rect">
            <a:avLst/>
          </a:prstGeom>
        </p:spPr>
        <p:txBody>
          <a:bodyPr wrap="square">
            <a:spAutoFit/>
          </a:bodyPr>
          <a:lstStyle/>
          <a:p>
            <a:r>
              <a:rPr lang="en-IN" b="1" dirty="0"/>
              <a:t>January, 1990 </a:t>
            </a:r>
          </a:p>
        </p:txBody>
      </p:sp>
      <p:sp>
        <p:nvSpPr>
          <p:cNvPr id="5" name="Rectangle 4"/>
          <p:cNvSpPr/>
          <p:nvPr/>
        </p:nvSpPr>
        <p:spPr>
          <a:xfrm>
            <a:off x="683568" y="1668745"/>
            <a:ext cx="1928026"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en-IN" sz="1600" b="1" dirty="0">
                <a:solidFill>
                  <a:schemeClr val="accent1">
                    <a:lumMod val="75000"/>
                  </a:schemeClr>
                </a:solidFill>
                <a:latin typeface="Roboto Condensed" charset="0"/>
                <a:ea typeface="Roboto Condensed" charset="0"/>
              </a:rPr>
              <a:t>1st Technical Expert Committee (TEC) formed</a:t>
            </a:r>
          </a:p>
        </p:txBody>
      </p:sp>
      <p:sp>
        <p:nvSpPr>
          <p:cNvPr id="17" name="Rectangle 16"/>
          <p:cNvSpPr/>
          <p:nvPr/>
        </p:nvSpPr>
        <p:spPr>
          <a:xfrm>
            <a:off x="2123728" y="3075806"/>
            <a:ext cx="1040670" cy="307777"/>
          </a:xfrm>
          <a:prstGeom prst="rect">
            <a:avLst/>
          </a:prstGeom>
        </p:spPr>
        <p:txBody>
          <a:bodyPr wrap="none">
            <a:spAutoFit/>
          </a:bodyPr>
          <a:lstStyle/>
          <a:p>
            <a:r>
              <a:rPr lang="en-IN" b="1" dirty="0"/>
              <a:t>April 1990</a:t>
            </a:r>
          </a:p>
        </p:txBody>
      </p:sp>
      <p:sp>
        <p:nvSpPr>
          <p:cNvPr id="18" name="Rectangle 17"/>
          <p:cNvSpPr/>
          <p:nvPr/>
        </p:nvSpPr>
        <p:spPr>
          <a:xfrm>
            <a:off x="3995936" y="1422524"/>
            <a:ext cx="302433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en-IN" sz="1600" b="1" dirty="0">
                <a:solidFill>
                  <a:schemeClr val="accent1">
                    <a:lumMod val="75000"/>
                  </a:schemeClr>
                </a:solidFill>
                <a:latin typeface="Roboto Condensed" charset="0"/>
                <a:ea typeface="Roboto Condensed" charset="0"/>
              </a:rPr>
              <a:t>TEC constituted for evaluation of upgraded EVMs Submitted an Evaluation Report in 2006</a:t>
            </a:r>
            <a:endParaRPr lang="en-IN" b="1" dirty="0"/>
          </a:p>
        </p:txBody>
      </p:sp>
      <p:sp>
        <p:nvSpPr>
          <p:cNvPr id="19" name="Rectangle 18"/>
          <p:cNvSpPr/>
          <p:nvPr/>
        </p:nvSpPr>
        <p:spPr>
          <a:xfrm>
            <a:off x="1981200" y="3427535"/>
            <a:ext cx="2543908"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en-IN" sz="1600" b="1" dirty="0">
                <a:solidFill>
                  <a:schemeClr val="accent1">
                    <a:lumMod val="75000"/>
                  </a:schemeClr>
                </a:solidFill>
                <a:latin typeface="Roboto Condensed" charset="0"/>
                <a:ea typeface="Roboto Condensed" charset="0"/>
              </a:rPr>
              <a:t>Recommended use of the EVMs unanimously</a:t>
            </a:r>
          </a:p>
        </p:txBody>
      </p:sp>
      <p:sp>
        <p:nvSpPr>
          <p:cNvPr id="20" name="Rectangle 19"/>
          <p:cNvSpPr/>
          <p:nvPr/>
        </p:nvSpPr>
        <p:spPr>
          <a:xfrm>
            <a:off x="4035387" y="2499742"/>
            <a:ext cx="1531685" cy="307777"/>
          </a:xfrm>
          <a:prstGeom prst="rect">
            <a:avLst/>
          </a:prstGeom>
        </p:spPr>
        <p:txBody>
          <a:bodyPr wrap="square">
            <a:spAutoFit/>
          </a:bodyPr>
          <a:lstStyle/>
          <a:p>
            <a:r>
              <a:rPr lang="en-IN" b="1" dirty="0"/>
              <a:t>December 2005</a:t>
            </a:r>
          </a:p>
        </p:txBody>
      </p:sp>
      <p:sp>
        <p:nvSpPr>
          <p:cNvPr id="21" name="Rectangle 20"/>
          <p:cNvSpPr/>
          <p:nvPr/>
        </p:nvSpPr>
        <p:spPr>
          <a:xfrm>
            <a:off x="5624710" y="2955268"/>
            <a:ext cx="1508746" cy="307777"/>
          </a:xfrm>
          <a:prstGeom prst="rect">
            <a:avLst/>
          </a:prstGeom>
        </p:spPr>
        <p:txBody>
          <a:bodyPr wrap="none">
            <a:spAutoFit/>
          </a:bodyPr>
          <a:lstStyle/>
          <a:p>
            <a:r>
              <a:rPr lang="en-IN" b="1" dirty="0"/>
              <a:t>November 2010</a:t>
            </a:r>
          </a:p>
        </p:txBody>
      </p:sp>
      <p:sp>
        <p:nvSpPr>
          <p:cNvPr id="22" name="Rectangle 21"/>
          <p:cNvSpPr/>
          <p:nvPr/>
        </p:nvSpPr>
        <p:spPr>
          <a:xfrm>
            <a:off x="4648200" y="3316046"/>
            <a:ext cx="4080395" cy="172354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en-IN" sz="1600" b="1" dirty="0" smtClean="0">
                <a:solidFill>
                  <a:schemeClr val="accent1">
                    <a:lumMod val="75000"/>
                  </a:schemeClr>
                </a:solidFill>
                <a:latin typeface="Roboto Condensed" charset="0"/>
                <a:ea typeface="Roboto Condensed" charset="0"/>
              </a:rPr>
              <a:t>Current TEC</a:t>
            </a:r>
          </a:p>
          <a:p>
            <a:pPr marL="285750" lvl="0" indent="-285750">
              <a:spcBef>
                <a:spcPts val="600"/>
              </a:spcBef>
              <a:buFont typeface="Arial" panose="020B0604020202020204" pitchFamily="34" charset="0"/>
              <a:buChar char="•"/>
            </a:pPr>
            <a:r>
              <a:rPr lang="en-IN" b="1" dirty="0" smtClean="0">
                <a:solidFill>
                  <a:schemeClr val="accent1">
                    <a:lumMod val="75000"/>
                  </a:schemeClr>
                </a:solidFill>
                <a:latin typeface="Roboto Condensed" charset="0"/>
                <a:ea typeface="Roboto Condensed" charset="0"/>
              </a:rPr>
              <a:t>Approves EVM Design</a:t>
            </a:r>
          </a:p>
          <a:p>
            <a:pPr marL="285750" lvl="0" indent="-285750">
              <a:spcBef>
                <a:spcPts val="600"/>
              </a:spcBef>
              <a:buFont typeface="Arial" panose="020B0604020202020204" pitchFamily="34" charset="0"/>
              <a:buChar char="•"/>
            </a:pPr>
            <a:r>
              <a:rPr lang="en-IN" b="1" dirty="0" smtClean="0">
                <a:solidFill>
                  <a:schemeClr val="accent1">
                    <a:lumMod val="75000"/>
                  </a:schemeClr>
                </a:solidFill>
                <a:latin typeface="Roboto Condensed" charset="0"/>
                <a:ea typeface="Roboto Condensed" charset="0"/>
              </a:rPr>
              <a:t>Vets and seals the software</a:t>
            </a:r>
          </a:p>
          <a:p>
            <a:pPr marL="285750" indent="-285750">
              <a:spcBef>
                <a:spcPts val="600"/>
              </a:spcBef>
              <a:buFont typeface="Arial" panose="020B0604020202020204" pitchFamily="34" charset="0"/>
              <a:buChar char="•"/>
            </a:pPr>
            <a:r>
              <a:rPr lang="en-IN" b="1" dirty="0" smtClean="0">
                <a:solidFill>
                  <a:schemeClr val="accent1">
                    <a:lumMod val="75000"/>
                  </a:schemeClr>
                </a:solidFill>
                <a:latin typeface="Roboto Condensed" charset="0"/>
                <a:ea typeface="Roboto Condensed" charset="0"/>
              </a:rPr>
              <a:t>Recommends </a:t>
            </a:r>
            <a:r>
              <a:rPr lang="en-IN" b="1" dirty="0">
                <a:solidFill>
                  <a:schemeClr val="accent1">
                    <a:lumMod val="75000"/>
                  </a:schemeClr>
                </a:solidFill>
                <a:latin typeface="Roboto Condensed" charset="0"/>
                <a:ea typeface="Roboto Condensed" charset="0"/>
              </a:rPr>
              <a:t>continuous </a:t>
            </a:r>
            <a:r>
              <a:rPr lang="en-IN" b="1" dirty="0" smtClean="0">
                <a:solidFill>
                  <a:schemeClr val="accent1">
                    <a:lumMod val="75000"/>
                  </a:schemeClr>
                </a:solidFill>
                <a:latin typeface="Roboto Condensed" charset="0"/>
                <a:ea typeface="Roboto Condensed" charset="0"/>
              </a:rPr>
              <a:t>design improvement</a:t>
            </a:r>
          </a:p>
          <a:p>
            <a:pPr marL="285750" indent="-285750">
              <a:spcBef>
                <a:spcPts val="600"/>
              </a:spcBef>
              <a:buFont typeface="Arial" panose="020B0604020202020204" pitchFamily="34" charset="0"/>
              <a:buChar char="•"/>
            </a:pPr>
            <a:r>
              <a:rPr lang="en-IN" b="1" dirty="0" smtClean="0">
                <a:solidFill>
                  <a:schemeClr val="accent1">
                    <a:lumMod val="75000"/>
                  </a:schemeClr>
                </a:solidFill>
                <a:latin typeface="Roboto Condensed" charset="0"/>
                <a:ea typeface="Roboto Condensed" charset="0"/>
              </a:rPr>
              <a:t>Monitors </a:t>
            </a:r>
            <a:r>
              <a:rPr lang="en-IN" b="1" dirty="0">
                <a:solidFill>
                  <a:schemeClr val="accent1">
                    <a:lumMod val="75000"/>
                  </a:schemeClr>
                </a:solidFill>
                <a:latin typeface="Roboto Condensed" charset="0"/>
                <a:ea typeface="Roboto Condensed" charset="0"/>
              </a:rPr>
              <a:t>S</a:t>
            </a:r>
            <a:r>
              <a:rPr lang="en-IN" b="1" dirty="0" smtClean="0">
                <a:solidFill>
                  <a:schemeClr val="accent1">
                    <a:lumMod val="75000"/>
                  </a:schemeClr>
                </a:solidFill>
                <a:latin typeface="Roboto Condensed" charset="0"/>
                <a:ea typeface="Roboto Condensed" charset="0"/>
              </a:rPr>
              <a:t>ecure </a:t>
            </a:r>
            <a:r>
              <a:rPr lang="en-IN" b="1" dirty="0">
                <a:solidFill>
                  <a:schemeClr val="accent1">
                    <a:lumMod val="75000"/>
                  </a:schemeClr>
                </a:solidFill>
                <a:latin typeface="Roboto Condensed" charset="0"/>
                <a:ea typeface="Roboto Condensed" charset="0"/>
              </a:rPr>
              <a:t>M</a:t>
            </a:r>
            <a:r>
              <a:rPr lang="en-IN" b="1" dirty="0" smtClean="0">
                <a:solidFill>
                  <a:schemeClr val="accent1">
                    <a:lumMod val="75000"/>
                  </a:schemeClr>
                </a:solidFill>
                <a:latin typeface="Roboto Condensed" charset="0"/>
                <a:ea typeface="Roboto Condensed" charset="0"/>
              </a:rPr>
              <a:t>anufacturing</a:t>
            </a:r>
            <a:endParaRPr lang="en-IN" b="1" dirty="0">
              <a:solidFill>
                <a:schemeClr val="accent1">
                  <a:lumMod val="75000"/>
                </a:schemeClr>
              </a:solidFill>
              <a:latin typeface="Roboto Condensed" charset="0"/>
              <a:ea typeface="Roboto Condensed" charset="0"/>
            </a:endParaRPr>
          </a:p>
        </p:txBody>
      </p:sp>
    </p:spTree>
    <p:extLst>
      <p:ext uri="{BB962C8B-B14F-4D97-AF65-F5344CB8AC3E}">
        <p14:creationId xmlns:p14="http://schemas.microsoft.com/office/powerpoint/2010/main" val="4148299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575"/>
            <a:ext cx="5867399" cy="766200"/>
          </a:xfrm>
        </p:spPr>
        <p:txBody>
          <a:bodyPr/>
          <a:lstStyle/>
          <a:p>
            <a:r>
              <a:rPr lang="en-US" sz="1800" dirty="0"/>
              <a:t>Aspersions in the Lok Sabha Elections 2019</a:t>
            </a:r>
            <a:r>
              <a:rPr lang="en-US" sz="1800" dirty="0" smtClean="0"/>
              <a:t>:     (3/5)</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875454237"/>
              </p:ext>
            </p:extLst>
          </p:nvPr>
        </p:nvGraphicFramePr>
        <p:xfrm>
          <a:off x="152400" y="1581150"/>
          <a:ext cx="8915400" cy="3265403"/>
        </p:xfrm>
        <a:graphic>
          <a:graphicData uri="http://schemas.openxmlformats.org/drawingml/2006/table">
            <a:tbl>
              <a:tblPr firstRow="1" bandRow="1">
                <a:tableStyleId>{775DCB02-9BB8-47FD-8907-85C794F793BA}</a:tableStyleId>
              </a:tblPr>
              <a:tblGrid>
                <a:gridCol w="348732">
                  <a:extLst>
                    <a:ext uri="{9D8B030D-6E8A-4147-A177-3AD203B41FA5}">
                      <a16:colId xmlns:a16="http://schemas.microsoft.com/office/drawing/2014/main" val="20000"/>
                    </a:ext>
                  </a:extLst>
                </a:gridCol>
                <a:gridCol w="2699268">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05535">
                <a:tc>
                  <a:txBody>
                    <a:bodyPr/>
                    <a:lstStyle/>
                    <a:p>
                      <a:pPr algn="just"/>
                      <a:endParaRPr lang="en-IN" dirty="0"/>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374908">
                <a:tc>
                  <a:txBody>
                    <a:bodyPr/>
                    <a:lstStyle/>
                    <a:p>
                      <a:pPr algn="just"/>
                      <a:r>
                        <a:rPr lang="en-IN" dirty="0"/>
                        <a:t>5.</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In mock poll </a:t>
                      </a:r>
                      <a:r>
                        <a:rPr lang="en-IN" sz="1400" b="0" i="0" u="none" strike="noStrike" cap="none" dirty="0" smtClean="0">
                          <a:solidFill>
                            <a:schemeClr val="dk1"/>
                          </a:solidFill>
                          <a:effectLst/>
                          <a:latin typeface="Roboto Condensed"/>
                          <a:ea typeface="+mn-ea"/>
                          <a:cs typeface="+mn-cs"/>
                          <a:sym typeface="Arial"/>
                        </a:rPr>
                        <a:t>at </a:t>
                      </a:r>
                      <a:r>
                        <a:rPr lang="en-IN" sz="1400" b="0" i="0" u="none" strike="noStrike" cap="none" dirty="0">
                          <a:solidFill>
                            <a:schemeClr val="dk1"/>
                          </a:solidFill>
                          <a:effectLst/>
                          <a:latin typeface="Roboto Condensed"/>
                          <a:ea typeface="+mn-ea"/>
                          <a:cs typeface="+mn-cs"/>
                          <a:sym typeface="Arial"/>
                        </a:rPr>
                        <a:t>polling station No.31 of 34-Cuncolim </a:t>
                      </a:r>
                      <a:r>
                        <a:rPr lang="en-IN" sz="1400" b="0" i="0" u="none" strike="noStrike" cap="none" dirty="0" smtClean="0">
                          <a:solidFill>
                            <a:schemeClr val="dk1"/>
                          </a:solidFill>
                          <a:effectLst/>
                          <a:latin typeface="Roboto Condensed"/>
                          <a:ea typeface="+mn-ea"/>
                          <a:cs typeface="+mn-cs"/>
                          <a:sym typeface="Arial"/>
                        </a:rPr>
                        <a:t>AS </a:t>
                      </a:r>
                      <a:r>
                        <a:rPr lang="en-IN" sz="1400" b="0" i="0" u="none" strike="noStrike" cap="none" dirty="0">
                          <a:solidFill>
                            <a:schemeClr val="dk1"/>
                          </a:solidFill>
                          <a:effectLst/>
                          <a:latin typeface="Roboto Condensed"/>
                          <a:ea typeface="+mn-ea"/>
                          <a:cs typeface="+mn-cs"/>
                          <a:sym typeface="Arial"/>
                        </a:rPr>
                        <a:t>of South Goa PC, </a:t>
                      </a:r>
                      <a:r>
                        <a:rPr lang="en-IN" sz="1400" b="0" i="0" u="none" strike="noStrike" cap="none" dirty="0" smtClean="0">
                          <a:solidFill>
                            <a:schemeClr val="dk1"/>
                          </a:solidFill>
                          <a:effectLst/>
                          <a:latin typeface="Roboto Condensed"/>
                          <a:ea typeface="+mn-ea"/>
                          <a:cs typeface="+mn-cs"/>
                          <a:sym typeface="Arial"/>
                        </a:rPr>
                        <a:t>8 additional </a:t>
                      </a:r>
                      <a:r>
                        <a:rPr lang="en-IN" sz="1400" b="0" i="0" u="none" strike="noStrike" cap="none" dirty="0">
                          <a:solidFill>
                            <a:schemeClr val="dk1"/>
                          </a:solidFill>
                          <a:effectLst/>
                          <a:latin typeface="Roboto Condensed"/>
                          <a:ea typeface="+mn-ea"/>
                          <a:cs typeface="+mn-cs"/>
                          <a:sym typeface="Arial"/>
                        </a:rPr>
                        <a:t>votes in favour of BJP instead of INC.</a:t>
                      </a:r>
                      <a:endParaRPr lang="en-IN" dirty="0">
                        <a:latin typeface="Roboto Condensed"/>
                      </a:endParaRPr>
                    </a:p>
                  </a:txBody>
                  <a:tcPr>
                    <a:solidFill>
                      <a:srgbClr val="CED8E7"/>
                    </a:solidFill>
                  </a:tcPr>
                </a:tc>
                <a:tc>
                  <a:txBody>
                    <a:bodyPr/>
                    <a:lstStyle/>
                    <a:p>
                      <a:pPr algn="just"/>
                      <a:r>
                        <a:rPr lang="en-IN" sz="1400" b="0" i="0" u="none" strike="noStrike" cap="none" dirty="0">
                          <a:solidFill>
                            <a:schemeClr val="dk1"/>
                          </a:solidFill>
                          <a:effectLst/>
                          <a:latin typeface="Roboto Condensed"/>
                          <a:ea typeface="+mn-ea"/>
                          <a:cs typeface="+mn-cs"/>
                          <a:sym typeface="Arial"/>
                        </a:rPr>
                        <a:t>During </a:t>
                      </a:r>
                      <a:r>
                        <a:rPr lang="en-IN" sz="1400" b="0" i="0" u="none" strike="noStrike" cap="none" dirty="0" smtClean="0">
                          <a:solidFill>
                            <a:schemeClr val="dk1"/>
                          </a:solidFill>
                          <a:effectLst/>
                          <a:latin typeface="Roboto Condensed"/>
                          <a:ea typeface="+mn-ea"/>
                          <a:cs typeface="+mn-cs"/>
                          <a:sym typeface="Arial"/>
                        </a:rPr>
                        <a:t>mock </a:t>
                      </a:r>
                      <a:r>
                        <a:rPr lang="en-IN" sz="1400" b="0" i="0" u="none" strike="noStrike" cap="none" dirty="0">
                          <a:solidFill>
                            <a:schemeClr val="dk1"/>
                          </a:solidFill>
                          <a:effectLst/>
                          <a:latin typeface="Roboto Condensed"/>
                          <a:ea typeface="+mn-ea"/>
                          <a:cs typeface="+mn-cs"/>
                          <a:sym typeface="Arial"/>
                        </a:rPr>
                        <a:t>poll, there was no complaint from the polling agents that the votes </a:t>
                      </a:r>
                      <a:r>
                        <a:rPr lang="en-IN" sz="1400" b="0" i="0" u="none" strike="noStrike" cap="none" dirty="0" smtClean="0">
                          <a:solidFill>
                            <a:schemeClr val="dk1"/>
                          </a:solidFill>
                          <a:effectLst/>
                          <a:latin typeface="Roboto Condensed"/>
                          <a:ea typeface="+mn-ea"/>
                          <a:cs typeface="+mn-cs"/>
                          <a:sym typeface="Arial"/>
                        </a:rPr>
                        <a:t>shown </a:t>
                      </a:r>
                      <a:r>
                        <a:rPr lang="en-IN" sz="1400" b="0" i="0" u="none" strike="noStrike" cap="none" dirty="0">
                          <a:solidFill>
                            <a:schemeClr val="dk1"/>
                          </a:solidFill>
                          <a:effectLst/>
                          <a:latin typeface="Roboto Condensed"/>
                          <a:ea typeface="+mn-ea"/>
                          <a:cs typeface="+mn-cs"/>
                          <a:sym typeface="Arial"/>
                        </a:rPr>
                        <a:t>on VVPAT slip having any </a:t>
                      </a:r>
                      <a:r>
                        <a:rPr lang="en-IN" sz="1400" b="0" i="0" u="none" strike="noStrike" cap="none" dirty="0" smtClean="0">
                          <a:solidFill>
                            <a:schemeClr val="dk1"/>
                          </a:solidFill>
                          <a:effectLst/>
                          <a:latin typeface="Roboto Condensed"/>
                          <a:ea typeface="+mn-ea"/>
                          <a:cs typeface="+mn-cs"/>
                          <a:sym typeface="Arial"/>
                        </a:rPr>
                        <a:t>mismatch. However repeat</a:t>
                      </a:r>
                      <a:r>
                        <a:rPr lang="en-IN" sz="1400" b="0" i="0" u="none" strike="noStrike" cap="none" baseline="0" dirty="0" smtClean="0">
                          <a:solidFill>
                            <a:schemeClr val="dk1"/>
                          </a:solidFill>
                          <a:effectLst/>
                          <a:latin typeface="Roboto Condensed"/>
                          <a:ea typeface="+mn-ea"/>
                          <a:cs typeface="+mn-cs"/>
                          <a:sym typeface="Arial"/>
                        </a:rPr>
                        <a:t> </a:t>
                      </a:r>
                      <a:r>
                        <a:rPr lang="en-IN" sz="1400" b="0" i="0" u="none" strike="noStrike" cap="none" dirty="0" smtClean="0">
                          <a:solidFill>
                            <a:schemeClr val="dk1"/>
                          </a:solidFill>
                          <a:effectLst/>
                          <a:latin typeface="Roboto Condensed"/>
                          <a:ea typeface="+mn-ea"/>
                          <a:cs typeface="+mn-cs"/>
                          <a:sym typeface="Arial"/>
                        </a:rPr>
                        <a:t>Mock poll</a:t>
                      </a:r>
                      <a:r>
                        <a:rPr lang="en-IN" sz="1400" b="0" i="0" u="none" strike="noStrike" cap="none" baseline="0" dirty="0" smtClean="0">
                          <a:solidFill>
                            <a:schemeClr val="dk1"/>
                          </a:solidFill>
                          <a:effectLst/>
                          <a:latin typeface="Roboto Condensed"/>
                          <a:ea typeface="+mn-ea"/>
                          <a:cs typeface="+mn-cs"/>
                          <a:sym typeface="Arial"/>
                        </a:rPr>
                        <a:t> done, again</a:t>
                      </a:r>
                      <a:r>
                        <a:rPr lang="en-IN" sz="1400" b="0" i="0" u="none" strike="noStrike" cap="none" dirty="0" smtClean="0">
                          <a:solidFill>
                            <a:schemeClr val="dk1"/>
                          </a:solidFill>
                          <a:effectLst/>
                          <a:latin typeface="Roboto Condensed"/>
                          <a:ea typeface="+mn-ea"/>
                          <a:cs typeface="+mn-cs"/>
                          <a:sym typeface="Arial"/>
                        </a:rPr>
                        <a:t> with no </a:t>
                      </a:r>
                      <a:r>
                        <a:rPr lang="en-IN" sz="1400" b="0" i="0" u="none" strike="noStrike" cap="none" dirty="0">
                          <a:solidFill>
                            <a:schemeClr val="dk1"/>
                          </a:solidFill>
                          <a:effectLst/>
                          <a:latin typeface="Roboto Condensed"/>
                          <a:ea typeface="+mn-ea"/>
                          <a:cs typeface="+mn-cs"/>
                          <a:sym typeface="Arial"/>
                        </a:rPr>
                        <a:t>mismatch between </a:t>
                      </a:r>
                      <a:r>
                        <a:rPr lang="en-IN" sz="1400" b="0" i="0" u="none" strike="noStrike" cap="none" dirty="0" smtClean="0">
                          <a:solidFill>
                            <a:schemeClr val="dk1"/>
                          </a:solidFill>
                          <a:effectLst/>
                          <a:latin typeface="Roboto Condensed"/>
                          <a:ea typeface="+mn-ea"/>
                          <a:cs typeface="+mn-cs"/>
                          <a:sym typeface="Arial"/>
                        </a:rPr>
                        <a:t>EVM and </a:t>
                      </a:r>
                      <a:r>
                        <a:rPr lang="en-IN" sz="1400" b="0" i="0" u="none" strike="noStrike" cap="none" dirty="0">
                          <a:solidFill>
                            <a:schemeClr val="dk1"/>
                          </a:solidFill>
                          <a:effectLst/>
                          <a:latin typeface="Roboto Condensed"/>
                          <a:ea typeface="+mn-ea"/>
                          <a:cs typeface="+mn-cs"/>
                          <a:sym typeface="Arial"/>
                        </a:rPr>
                        <a:t>VVPAT slips count. </a:t>
                      </a:r>
                      <a:endParaRPr lang="en-IN" dirty="0">
                        <a:latin typeface="Roboto Condensed"/>
                      </a:endParaRPr>
                    </a:p>
                  </a:txBody>
                  <a:tcPr>
                    <a:solidFill>
                      <a:srgbClr val="CED8E7"/>
                    </a:solidFill>
                  </a:tcPr>
                </a:tc>
                <a:tc>
                  <a:txBody>
                    <a:bodyPr/>
                    <a:lstStyle/>
                    <a:p>
                      <a:pPr algn="just"/>
                      <a:r>
                        <a:rPr lang="en-IN" sz="1400" b="0" i="0" u="none" strike="noStrike" cap="none" dirty="0">
                          <a:solidFill>
                            <a:schemeClr val="dk1"/>
                          </a:solidFill>
                          <a:effectLst/>
                          <a:latin typeface="Roboto Condensed"/>
                          <a:ea typeface="+mn-ea"/>
                          <a:cs typeface="+mn-cs"/>
                          <a:sym typeface="Arial"/>
                        </a:rPr>
                        <a:t>However, the set of machines was replaced  with reserve set of machines and poll was held after conduct of mock </a:t>
                      </a:r>
                      <a:r>
                        <a:rPr lang="en-IN" sz="1400" b="0" i="0" u="none" strike="noStrike" cap="none" dirty="0" smtClean="0">
                          <a:solidFill>
                            <a:schemeClr val="dk1"/>
                          </a:solidFill>
                          <a:effectLst/>
                          <a:latin typeface="Roboto Condensed"/>
                          <a:ea typeface="+mn-ea"/>
                          <a:cs typeface="+mn-cs"/>
                          <a:sym typeface="Arial"/>
                        </a:rPr>
                        <a:t>poll</a:t>
                      </a:r>
                      <a:r>
                        <a:rPr lang="en-IN" sz="1400" b="0" i="0" u="none" strike="noStrike" cap="none" baseline="0" dirty="0" smtClean="0">
                          <a:solidFill>
                            <a:schemeClr val="dk1"/>
                          </a:solidFill>
                          <a:effectLst/>
                          <a:latin typeface="Roboto Condensed"/>
                          <a:ea typeface="+mn-ea"/>
                          <a:cs typeface="+mn-cs"/>
                          <a:sym typeface="Arial"/>
                        </a:rPr>
                        <a:t> to the satisfaction of candidates’ representatives. </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374908">
                <a:tc>
                  <a:txBody>
                    <a:bodyPr/>
                    <a:lstStyle/>
                    <a:p>
                      <a:pPr algn="just"/>
                      <a:r>
                        <a:rPr lang="en-IN" dirty="0"/>
                        <a:t>6.</a:t>
                      </a:r>
                    </a:p>
                  </a:txBody>
                  <a:tcPr>
                    <a:solidFill>
                      <a:srgbClr val="DDDDDD"/>
                    </a:solidFill>
                  </a:tcPr>
                </a:tc>
                <a:tc>
                  <a:txBody>
                    <a:bodyPr/>
                    <a:lstStyle/>
                    <a:p>
                      <a:pPr algn="just"/>
                      <a:r>
                        <a:rPr lang="en-IN" sz="1400" b="0" i="0" u="none" strike="noStrike" cap="none" dirty="0" smtClean="0">
                          <a:solidFill>
                            <a:schemeClr val="dk1"/>
                          </a:solidFill>
                          <a:effectLst/>
                          <a:latin typeface="Roboto Condensed"/>
                          <a:ea typeface="+mn-ea"/>
                          <a:cs typeface="+mn-cs"/>
                          <a:sym typeface="Arial"/>
                        </a:rPr>
                        <a:t>Pressing any </a:t>
                      </a:r>
                      <a:r>
                        <a:rPr lang="en-IN" sz="1400" b="0" i="0" u="none" strike="noStrike" cap="none" dirty="0">
                          <a:solidFill>
                            <a:schemeClr val="dk1"/>
                          </a:solidFill>
                          <a:effectLst/>
                          <a:latin typeface="Roboto Condensed"/>
                          <a:ea typeface="+mn-ea"/>
                          <a:cs typeface="+mn-cs"/>
                          <a:sym typeface="Arial"/>
                        </a:rPr>
                        <a:t>button </a:t>
                      </a:r>
                      <a:r>
                        <a:rPr lang="en-IN" sz="1400" b="0" i="0" u="none" strike="noStrike" cap="none" dirty="0" smtClean="0">
                          <a:solidFill>
                            <a:schemeClr val="dk1"/>
                          </a:solidFill>
                          <a:effectLst/>
                          <a:latin typeface="Roboto Condensed"/>
                          <a:ea typeface="+mn-ea"/>
                          <a:cs typeface="+mn-cs"/>
                          <a:sym typeface="Arial"/>
                        </a:rPr>
                        <a:t>on EVM, </a:t>
                      </a:r>
                      <a:r>
                        <a:rPr lang="en-IN" sz="1400" b="0" i="0" u="none" strike="noStrike" cap="none" dirty="0">
                          <a:solidFill>
                            <a:schemeClr val="dk1"/>
                          </a:solidFill>
                          <a:effectLst/>
                          <a:latin typeface="Roboto Condensed"/>
                          <a:ea typeface="+mn-ea"/>
                          <a:cs typeface="+mn-cs"/>
                          <a:sym typeface="Arial"/>
                        </a:rPr>
                        <a:t>vote goes to BJP. No Written complaint, just a vague statement in an interview to TV 9/TV 18 </a:t>
                      </a:r>
                      <a:r>
                        <a:rPr lang="en-IN" sz="1400" b="0" i="0" u="none" strike="noStrike" cap="none" dirty="0" err="1">
                          <a:solidFill>
                            <a:schemeClr val="dk1"/>
                          </a:solidFill>
                          <a:effectLst/>
                          <a:latin typeface="Roboto Condensed"/>
                          <a:ea typeface="+mn-ea"/>
                          <a:cs typeface="+mn-cs"/>
                          <a:sym typeface="Arial"/>
                        </a:rPr>
                        <a:t>Lokmat</a:t>
                      </a:r>
                      <a:r>
                        <a:rPr lang="en-IN" sz="1400" b="0" i="0" u="none" strike="noStrike" cap="none" dirty="0">
                          <a:solidFill>
                            <a:schemeClr val="dk1"/>
                          </a:solidFill>
                          <a:effectLst/>
                          <a:latin typeface="Roboto Condensed"/>
                          <a:ea typeface="+mn-ea"/>
                          <a:cs typeface="+mn-cs"/>
                          <a:sym typeface="Arial"/>
                        </a:rPr>
                        <a:t> News channels on 18/4/2019 at Solapur.</a:t>
                      </a:r>
                      <a:endParaRPr lang="en-IN" dirty="0">
                        <a:latin typeface="Roboto Condensed"/>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DEO clarified that the complaint is wrong and no such thing happened anywhere in Solapur PC. </a:t>
                      </a: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A clarification was given to </a:t>
                      </a:r>
                      <a:r>
                        <a:rPr lang="en-IN" sz="1400" b="0" i="0" u="none" strike="noStrike" cap="none" dirty="0" err="1">
                          <a:solidFill>
                            <a:schemeClr val="dk1"/>
                          </a:solidFill>
                          <a:effectLst/>
                          <a:latin typeface="Roboto Condensed"/>
                          <a:ea typeface="+mn-ea"/>
                          <a:cs typeface="+mn-cs"/>
                          <a:sym typeface="Arial"/>
                        </a:rPr>
                        <a:t>Lokmat</a:t>
                      </a:r>
                      <a:r>
                        <a:rPr lang="en-IN" sz="1400" b="0" i="0" u="none" strike="noStrike" cap="none" dirty="0">
                          <a:solidFill>
                            <a:schemeClr val="dk1"/>
                          </a:solidFill>
                          <a:effectLst/>
                          <a:latin typeface="Roboto Condensed"/>
                          <a:ea typeface="+mn-ea"/>
                          <a:cs typeface="+mn-cs"/>
                          <a:sym typeface="Arial"/>
                        </a:rPr>
                        <a:t> TV 9 &amp; TV 18 News channels. They immediately stopped </a:t>
                      </a:r>
                      <a:r>
                        <a:rPr lang="en-IN" sz="1400" b="0" i="0" u="none" strike="noStrike" cap="none" dirty="0" smtClean="0">
                          <a:solidFill>
                            <a:schemeClr val="dk1"/>
                          </a:solidFill>
                          <a:effectLst/>
                          <a:latin typeface="Roboto Condensed"/>
                          <a:ea typeface="+mn-ea"/>
                          <a:cs typeface="+mn-cs"/>
                          <a:sym typeface="Arial"/>
                        </a:rPr>
                        <a:t>broadcasting</a:t>
                      </a:r>
                      <a:r>
                        <a:rPr lang="en-IN" sz="1400" b="0" i="0" u="none" strike="noStrike" cap="none" baseline="0" dirty="0" smtClean="0">
                          <a:solidFill>
                            <a:schemeClr val="dk1"/>
                          </a:solidFill>
                          <a:effectLst/>
                          <a:latin typeface="Roboto Condensed"/>
                          <a:ea typeface="+mn-ea"/>
                          <a:cs typeface="+mn-cs"/>
                          <a:sym typeface="Arial"/>
                        </a:rPr>
                        <a:t> the </a:t>
                      </a:r>
                      <a:r>
                        <a:rPr lang="en-IN" sz="1400" b="0" i="0" u="none" strike="noStrike" cap="none" dirty="0" smtClean="0">
                          <a:solidFill>
                            <a:schemeClr val="dk1"/>
                          </a:solidFill>
                          <a:effectLst/>
                          <a:latin typeface="Roboto Condensed"/>
                          <a:ea typeface="+mn-ea"/>
                          <a:cs typeface="+mn-cs"/>
                          <a:sym typeface="Arial"/>
                        </a:rPr>
                        <a:t> </a:t>
                      </a:r>
                      <a:r>
                        <a:rPr lang="en-IN" sz="1400" b="0" i="0" u="none" strike="noStrike" cap="none" dirty="0">
                          <a:solidFill>
                            <a:schemeClr val="dk1"/>
                          </a:solidFill>
                          <a:effectLst/>
                          <a:latin typeface="Roboto Condensed"/>
                          <a:ea typeface="+mn-ea"/>
                          <a:cs typeface="+mn-cs"/>
                          <a:sym typeface="Arial"/>
                        </a:rPr>
                        <a:t>wrong news.</a:t>
                      </a:r>
                    </a:p>
                  </a:txBody>
                  <a:tcPr>
                    <a:solidFill>
                      <a:srgbClr val="DDDDD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333527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575"/>
            <a:ext cx="5867399" cy="766200"/>
          </a:xfrm>
        </p:spPr>
        <p:txBody>
          <a:bodyPr/>
          <a:lstStyle/>
          <a:p>
            <a:r>
              <a:rPr lang="en-US" sz="1800" dirty="0"/>
              <a:t>Aspersions in the Lok Sabha Elections 2019</a:t>
            </a:r>
            <a:r>
              <a:rPr lang="en-US" sz="1800" dirty="0" smtClean="0"/>
              <a:t>:     (4/5)</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61</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4063908802"/>
              </p:ext>
            </p:extLst>
          </p:nvPr>
        </p:nvGraphicFramePr>
        <p:xfrm>
          <a:off x="152400" y="1169340"/>
          <a:ext cx="8915400" cy="3920135"/>
        </p:xfrm>
        <a:graphic>
          <a:graphicData uri="http://schemas.openxmlformats.org/drawingml/2006/table">
            <a:tbl>
              <a:tblPr firstRow="1" bandRow="1">
                <a:tableStyleId>{775DCB02-9BB8-47FD-8907-85C794F793BA}</a:tableStyleId>
              </a:tblPr>
              <a:tblGrid>
                <a:gridCol w="348732">
                  <a:extLst>
                    <a:ext uri="{9D8B030D-6E8A-4147-A177-3AD203B41FA5}">
                      <a16:colId xmlns:a16="http://schemas.microsoft.com/office/drawing/2014/main" val="20000"/>
                    </a:ext>
                  </a:extLst>
                </a:gridCol>
                <a:gridCol w="3004068">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23495">
                <a:tc>
                  <a:txBody>
                    <a:bodyPr/>
                    <a:lstStyle/>
                    <a:p>
                      <a:endParaRPr lang="en-IN" dirty="0"/>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741441">
                <a:tc>
                  <a:txBody>
                    <a:bodyPr/>
                    <a:lstStyle/>
                    <a:p>
                      <a:r>
                        <a:rPr lang="en-IN" dirty="0"/>
                        <a:t>7.</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Theft of DVRs from the intermediate strong room of Umred AS of </a:t>
                      </a:r>
                      <a:r>
                        <a:rPr lang="en-IN" sz="1400" b="0" i="0" u="none" strike="noStrike" cap="none" dirty="0" err="1">
                          <a:solidFill>
                            <a:schemeClr val="dk1"/>
                          </a:solidFill>
                          <a:effectLst/>
                          <a:latin typeface="Roboto Condensed"/>
                          <a:ea typeface="+mn-ea"/>
                          <a:cs typeface="+mn-cs"/>
                          <a:sym typeface="Arial"/>
                        </a:rPr>
                        <a:t>Ramtek</a:t>
                      </a:r>
                      <a:r>
                        <a:rPr lang="en-IN" sz="1400" b="0" i="0" u="none" strike="noStrike" cap="none" dirty="0">
                          <a:solidFill>
                            <a:schemeClr val="dk1"/>
                          </a:solidFill>
                          <a:effectLst/>
                          <a:latin typeface="Roboto Condensed"/>
                          <a:ea typeface="+mn-ea"/>
                          <a:cs typeface="+mn-cs"/>
                          <a:sym typeface="Arial"/>
                        </a:rPr>
                        <a:t> PC on 12</a:t>
                      </a:r>
                      <a:r>
                        <a:rPr lang="en-IN" sz="1400" b="0" i="0" u="none" strike="noStrike" cap="none" baseline="30000" dirty="0">
                          <a:solidFill>
                            <a:schemeClr val="dk1"/>
                          </a:solidFill>
                          <a:effectLst/>
                          <a:latin typeface="Roboto Condensed"/>
                          <a:ea typeface="+mn-ea"/>
                          <a:cs typeface="+mn-cs"/>
                          <a:sym typeface="Arial"/>
                        </a:rPr>
                        <a:t>th</a:t>
                      </a:r>
                      <a:r>
                        <a:rPr lang="en-IN" sz="1400" b="0" i="0" u="none" strike="noStrike" cap="none" dirty="0">
                          <a:solidFill>
                            <a:schemeClr val="dk1"/>
                          </a:solidFill>
                          <a:effectLst/>
                          <a:latin typeface="Roboto Condensed"/>
                          <a:ea typeface="+mn-ea"/>
                          <a:cs typeface="+mn-cs"/>
                          <a:sym typeface="Arial"/>
                        </a:rPr>
                        <a:t>/13</a:t>
                      </a:r>
                      <a:r>
                        <a:rPr lang="en-IN" sz="1400" b="0" i="0" u="none" strike="noStrike" cap="none" baseline="30000" dirty="0">
                          <a:solidFill>
                            <a:schemeClr val="dk1"/>
                          </a:solidFill>
                          <a:effectLst/>
                          <a:latin typeface="Roboto Condensed"/>
                          <a:ea typeface="+mn-ea"/>
                          <a:cs typeface="+mn-cs"/>
                          <a:sym typeface="Arial"/>
                        </a:rPr>
                        <a:t>th</a:t>
                      </a:r>
                      <a:r>
                        <a:rPr lang="en-IN" sz="1400" b="0" i="0" u="none" strike="noStrike" cap="none" dirty="0">
                          <a:solidFill>
                            <a:schemeClr val="dk1"/>
                          </a:solidFill>
                          <a:effectLst/>
                          <a:latin typeface="Roboto Condensed"/>
                          <a:ea typeface="+mn-ea"/>
                          <a:cs typeface="+mn-cs"/>
                          <a:sym typeface="Arial"/>
                        </a:rPr>
                        <a:t> April, 2019. Allegation </a:t>
                      </a:r>
                      <a:r>
                        <a:rPr lang="en-IN" sz="1400" b="0" i="0" u="none" strike="noStrike" cap="none" dirty="0" smtClean="0">
                          <a:solidFill>
                            <a:schemeClr val="dk1"/>
                          </a:solidFill>
                          <a:effectLst/>
                          <a:latin typeface="Roboto Condensed"/>
                          <a:ea typeface="+mn-ea"/>
                          <a:cs typeface="+mn-cs"/>
                          <a:sym typeface="Arial"/>
                        </a:rPr>
                        <a:t>of </a:t>
                      </a:r>
                      <a:r>
                        <a:rPr lang="en-IN" sz="1400" b="0" i="0" u="none" strike="noStrike" cap="none" dirty="0">
                          <a:solidFill>
                            <a:schemeClr val="dk1"/>
                          </a:solidFill>
                          <a:effectLst/>
                          <a:latin typeface="Roboto Condensed"/>
                          <a:ea typeface="+mn-ea"/>
                          <a:cs typeface="+mn-cs"/>
                          <a:sym typeface="Arial"/>
                        </a:rPr>
                        <a:t>wilful default in providing security to EVMs enabling the miscreants to lay their hands on EVMs and tamper with EVM.</a:t>
                      </a:r>
                      <a:endParaRPr lang="en-IN" dirty="0">
                        <a:latin typeface="Roboto Condensed"/>
                      </a:endParaRPr>
                    </a:p>
                  </a:txBody>
                  <a:tcPr>
                    <a:solidFill>
                      <a:srgbClr val="CED8E7"/>
                    </a:solidFill>
                  </a:tcPr>
                </a:tc>
                <a:tc>
                  <a:txBody>
                    <a:bodyPr/>
                    <a:lstStyle/>
                    <a:p>
                      <a:pPr algn="just"/>
                      <a:r>
                        <a:rPr lang="en-IN" sz="1400" b="0" i="0" u="none" strike="noStrike" cap="none" dirty="0">
                          <a:solidFill>
                            <a:schemeClr val="dk1"/>
                          </a:solidFill>
                          <a:effectLst/>
                          <a:latin typeface="Roboto Condensed"/>
                          <a:ea typeface="+mn-ea"/>
                          <a:cs typeface="+mn-cs"/>
                          <a:sym typeface="Arial"/>
                        </a:rPr>
                        <a:t>DVRs and TVs installed at police guard room were not uninstalled while polled machines were shifted from intermediate </a:t>
                      </a:r>
                      <a:r>
                        <a:rPr lang="en-IN" sz="1400" b="0" i="0" u="none" strike="noStrike" cap="none" dirty="0" err="1" smtClean="0">
                          <a:solidFill>
                            <a:schemeClr val="dk1"/>
                          </a:solidFill>
                          <a:effectLst/>
                          <a:latin typeface="Roboto Condensed"/>
                          <a:ea typeface="+mn-ea"/>
                          <a:cs typeface="+mn-cs"/>
                          <a:sym typeface="Arial"/>
                        </a:rPr>
                        <a:t>strongroom</a:t>
                      </a:r>
                      <a:r>
                        <a:rPr lang="en-IN" sz="1400" b="0" i="0" u="none" strike="noStrike" cap="none" dirty="0" smtClean="0">
                          <a:solidFill>
                            <a:schemeClr val="dk1"/>
                          </a:solidFill>
                          <a:effectLst/>
                          <a:latin typeface="Roboto Condensed"/>
                          <a:ea typeface="+mn-ea"/>
                          <a:cs typeface="+mn-cs"/>
                          <a:sym typeface="Arial"/>
                        </a:rPr>
                        <a:t>, </a:t>
                      </a:r>
                      <a:r>
                        <a:rPr lang="en-IN" sz="1400" b="0" i="0" u="none" strike="noStrike" cap="none" dirty="0">
                          <a:solidFill>
                            <a:schemeClr val="dk1"/>
                          </a:solidFill>
                          <a:effectLst/>
                          <a:latin typeface="Roboto Condensed"/>
                          <a:ea typeface="+mn-ea"/>
                          <a:cs typeface="+mn-cs"/>
                          <a:sym typeface="Arial"/>
                        </a:rPr>
                        <a:t>Umred to main strong room at Nagpur.</a:t>
                      </a:r>
                    </a:p>
                    <a:p>
                      <a:pPr algn="just"/>
                      <a:r>
                        <a:rPr lang="en-IN" sz="1400" b="0" i="0" u="none" strike="noStrike" cap="none" dirty="0" smtClean="0">
                          <a:solidFill>
                            <a:schemeClr val="dk1"/>
                          </a:solidFill>
                          <a:effectLst/>
                          <a:latin typeface="Roboto Condensed"/>
                          <a:ea typeface="+mn-ea"/>
                          <a:cs typeface="+mn-cs"/>
                          <a:sym typeface="Arial"/>
                        </a:rPr>
                        <a:t>Later DVRs found </a:t>
                      </a:r>
                      <a:r>
                        <a:rPr lang="en-IN" sz="1400" b="0" i="0" u="none" strike="noStrike" cap="none" dirty="0">
                          <a:solidFill>
                            <a:schemeClr val="dk1"/>
                          </a:solidFill>
                          <a:effectLst/>
                          <a:latin typeface="Roboto Condensed"/>
                          <a:ea typeface="+mn-ea"/>
                          <a:cs typeface="+mn-cs"/>
                          <a:sym typeface="Arial"/>
                        </a:rPr>
                        <a:t>on </a:t>
                      </a:r>
                      <a:r>
                        <a:rPr lang="en-IN" sz="1400" b="0" i="0" u="none" strike="noStrike" cap="none" dirty="0" smtClean="0">
                          <a:solidFill>
                            <a:schemeClr val="dk1"/>
                          </a:solidFill>
                          <a:effectLst/>
                          <a:latin typeface="Roboto Condensed"/>
                          <a:ea typeface="+mn-ea"/>
                          <a:cs typeface="+mn-cs"/>
                          <a:sym typeface="Arial"/>
                        </a:rPr>
                        <a:t>4</a:t>
                      </a:r>
                      <a:r>
                        <a:rPr lang="en-IN" sz="1400" b="0" i="0" u="none" strike="noStrike" cap="none" baseline="30000" dirty="0" smtClean="0">
                          <a:solidFill>
                            <a:schemeClr val="dk1"/>
                          </a:solidFill>
                          <a:effectLst/>
                          <a:latin typeface="Roboto Condensed"/>
                          <a:ea typeface="+mn-ea"/>
                          <a:cs typeface="+mn-cs"/>
                          <a:sym typeface="Arial"/>
                        </a:rPr>
                        <a:t>th</a:t>
                      </a:r>
                      <a:r>
                        <a:rPr lang="en-IN" sz="1400" b="0" i="0" u="none" strike="noStrike" cap="none" dirty="0" smtClean="0">
                          <a:solidFill>
                            <a:schemeClr val="dk1"/>
                          </a:solidFill>
                          <a:effectLst/>
                          <a:latin typeface="Roboto Condensed"/>
                          <a:ea typeface="+mn-ea"/>
                          <a:cs typeface="+mn-cs"/>
                          <a:sym typeface="Arial"/>
                        </a:rPr>
                        <a:t> </a:t>
                      </a:r>
                      <a:r>
                        <a:rPr lang="en-IN" sz="1400" b="0" i="0" u="none" strike="noStrike" cap="none" dirty="0">
                          <a:solidFill>
                            <a:schemeClr val="dk1"/>
                          </a:solidFill>
                          <a:effectLst/>
                          <a:latin typeface="Roboto Condensed"/>
                          <a:ea typeface="+mn-ea"/>
                          <a:cs typeface="+mn-cs"/>
                          <a:sym typeface="Arial"/>
                        </a:rPr>
                        <a:t>May, 2019 </a:t>
                      </a:r>
                      <a:r>
                        <a:rPr lang="en-IN" sz="1400" b="0" i="0" u="none" strike="noStrike" cap="none" dirty="0" smtClean="0">
                          <a:solidFill>
                            <a:schemeClr val="dk1"/>
                          </a:solidFill>
                          <a:effectLst/>
                          <a:latin typeface="Roboto Condensed"/>
                          <a:ea typeface="+mn-ea"/>
                          <a:cs typeface="+mn-cs"/>
                          <a:sym typeface="Arial"/>
                        </a:rPr>
                        <a:t>near </a:t>
                      </a:r>
                      <a:r>
                        <a:rPr lang="en-IN" sz="1400" b="0" i="0" u="none" strike="noStrike" cap="none" dirty="0">
                          <a:solidFill>
                            <a:schemeClr val="dk1"/>
                          </a:solidFill>
                          <a:effectLst/>
                          <a:latin typeface="Roboto Condensed"/>
                          <a:ea typeface="+mn-ea"/>
                          <a:cs typeface="+mn-cs"/>
                          <a:sym typeface="Arial"/>
                        </a:rPr>
                        <a:t>temporary strong room, Umred. Forensic  test of DVR </a:t>
                      </a:r>
                      <a:r>
                        <a:rPr lang="en-IN" sz="1400" b="0" i="0" u="none" strike="noStrike" cap="none" dirty="0" smtClean="0">
                          <a:solidFill>
                            <a:schemeClr val="dk1"/>
                          </a:solidFill>
                          <a:effectLst/>
                          <a:latin typeface="Roboto Condensed"/>
                          <a:ea typeface="+mn-ea"/>
                          <a:cs typeface="+mn-cs"/>
                          <a:sym typeface="Arial"/>
                        </a:rPr>
                        <a:t>established that there </a:t>
                      </a:r>
                      <a:r>
                        <a:rPr lang="en-IN" sz="1400" b="0" i="0" u="none" strike="noStrike" cap="none" dirty="0">
                          <a:solidFill>
                            <a:schemeClr val="dk1"/>
                          </a:solidFill>
                          <a:effectLst/>
                          <a:latin typeface="Roboto Condensed"/>
                          <a:ea typeface="+mn-ea"/>
                          <a:cs typeface="+mn-cs"/>
                          <a:sym typeface="Arial"/>
                        </a:rPr>
                        <a:t>was no attempt to tamper with EVM. </a:t>
                      </a:r>
                      <a:endParaRPr lang="en-IN" dirty="0">
                        <a:latin typeface="Roboto Condensed"/>
                      </a:endParaRPr>
                    </a:p>
                  </a:txBody>
                  <a:tcPr>
                    <a:solidFill>
                      <a:srgbClr val="CED8E7"/>
                    </a:solidFill>
                  </a:tcPr>
                </a:tc>
                <a:tc>
                  <a:txBody>
                    <a:bodyPr/>
                    <a:lstStyle/>
                    <a:p>
                      <a:pPr algn="just"/>
                      <a:r>
                        <a:rPr lang="en-IN" sz="1400" b="0" i="0" u="none" strike="noStrike" cap="none" dirty="0">
                          <a:solidFill>
                            <a:schemeClr val="dk1"/>
                          </a:solidFill>
                          <a:effectLst/>
                          <a:latin typeface="Roboto Condensed"/>
                          <a:ea typeface="+mn-ea"/>
                          <a:cs typeface="+mn-cs"/>
                          <a:sym typeface="Arial"/>
                        </a:rPr>
                        <a:t>Departmental </a:t>
                      </a:r>
                      <a:r>
                        <a:rPr lang="en-IN" sz="1400" b="0" i="0" u="none" strike="noStrike" cap="none" dirty="0" smtClean="0">
                          <a:solidFill>
                            <a:schemeClr val="dk1"/>
                          </a:solidFill>
                          <a:effectLst/>
                          <a:latin typeface="Roboto Condensed"/>
                          <a:ea typeface="+mn-ea"/>
                          <a:cs typeface="+mn-cs"/>
                          <a:sym typeface="Arial"/>
                        </a:rPr>
                        <a:t>action</a:t>
                      </a:r>
                      <a:r>
                        <a:rPr lang="en-IN" sz="1400" b="0" i="0" u="none" strike="noStrike" cap="none" baseline="0" dirty="0" smtClean="0">
                          <a:solidFill>
                            <a:schemeClr val="dk1"/>
                          </a:solidFill>
                          <a:effectLst/>
                          <a:latin typeface="Roboto Condensed"/>
                          <a:ea typeface="+mn-ea"/>
                          <a:cs typeface="+mn-cs"/>
                          <a:sym typeface="Arial"/>
                        </a:rPr>
                        <a:t> has been t</a:t>
                      </a:r>
                      <a:r>
                        <a:rPr lang="en-IN" sz="1400" b="0" i="0" u="none" strike="noStrike" cap="none" dirty="0" smtClean="0">
                          <a:solidFill>
                            <a:schemeClr val="dk1"/>
                          </a:solidFill>
                          <a:effectLst/>
                          <a:latin typeface="Roboto Condensed"/>
                          <a:ea typeface="+mn-ea"/>
                          <a:cs typeface="+mn-cs"/>
                          <a:sym typeface="Arial"/>
                        </a:rPr>
                        <a:t>aken against</a:t>
                      </a:r>
                      <a:r>
                        <a:rPr lang="en-IN" sz="1400" b="0" i="0" u="none" strike="noStrike" cap="none" baseline="0" dirty="0" smtClean="0">
                          <a:solidFill>
                            <a:schemeClr val="dk1"/>
                          </a:solidFill>
                          <a:effectLst/>
                          <a:latin typeface="Roboto Condensed"/>
                          <a:ea typeface="+mn-ea"/>
                          <a:cs typeface="+mn-cs"/>
                          <a:sym typeface="Arial"/>
                        </a:rPr>
                        <a:t> the </a:t>
                      </a:r>
                      <a:r>
                        <a:rPr lang="en-IN" sz="1400" b="0" i="0" u="none" strike="noStrike" cap="none" dirty="0" smtClean="0">
                          <a:solidFill>
                            <a:schemeClr val="dk1"/>
                          </a:solidFill>
                          <a:effectLst/>
                          <a:latin typeface="Roboto Condensed"/>
                          <a:ea typeface="+mn-ea"/>
                          <a:cs typeface="+mn-cs"/>
                          <a:sym typeface="Arial"/>
                        </a:rPr>
                        <a:t>ARO</a:t>
                      </a:r>
                      <a:r>
                        <a:rPr lang="en-IN" sz="1400" b="0" i="0" u="none" strike="noStrike" cap="none" baseline="0" dirty="0">
                          <a:solidFill>
                            <a:schemeClr val="dk1"/>
                          </a:solidFill>
                          <a:effectLst/>
                          <a:latin typeface="Roboto Condensed"/>
                          <a:ea typeface="+mn-ea"/>
                          <a:cs typeface="+mn-cs"/>
                          <a:sym typeface="Arial"/>
                        </a:rPr>
                        <a:t> </a:t>
                      </a:r>
                      <a:r>
                        <a:rPr lang="en-IN" sz="1400" b="0" i="0" u="none" strike="noStrike" cap="none" baseline="0" dirty="0" smtClean="0">
                          <a:solidFill>
                            <a:schemeClr val="dk1"/>
                          </a:solidFill>
                          <a:effectLst/>
                          <a:latin typeface="Roboto Condensed"/>
                          <a:ea typeface="+mn-ea"/>
                          <a:cs typeface="+mn-cs"/>
                          <a:sym typeface="Arial"/>
                        </a:rPr>
                        <a:t>&amp; </a:t>
                      </a:r>
                      <a:r>
                        <a:rPr lang="en-IN" sz="1400" b="0" i="0" u="none" strike="noStrike" cap="none" dirty="0" smtClean="0">
                          <a:solidFill>
                            <a:schemeClr val="dk1"/>
                          </a:solidFill>
                          <a:effectLst/>
                          <a:latin typeface="Roboto Condensed"/>
                          <a:ea typeface="+mn-ea"/>
                          <a:cs typeface="+mn-cs"/>
                          <a:sym typeface="Arial"/>
                        </a:rPr>
                        <a:t> </a:t>
                      </a:r>
                      <a:r>
                        <a:rPr lang="en-IN" sz="1400" b="0" i="0" u="none" strike="noStrike" cap="none" dirty="0" err="1" smtClean="0">
                          <a:solidFill>
                            <a:schemeClr val="dk1"/>
                          </a:solidFill>
                          <a:effectLst/>
                          <a:latin typeface="Roboto Condensed"/>
                          <a:ea typeface="+mn-ea"/>
                          <a:cs typeface="+mn-cs"/>
                          <a:sym typeface="Arial"/>
                        </a:rPr>
                        <a:t>Tehsildars</a:t>
                      </a:r>
                      <a:r>
                        <a:rPr lang="en-IN" sz="1400" b="0" i="0" u="none" strike="noStrike" cap="none" baseline="0" dirty="0" smtClean="0">
                          <a:solidFill>
                            <a:schemeClr val="dk1"/>
                          </a:solidFill>
                          <a:effectLst/>
                          <a:latin typeface="Roboto Condensed"/>
                          <a:ea typeface="+mn-ea"/>
                          <a:cs typeface="+mn-cs"/>
                          <a:sym typeface="Arial"/>
                        </a:rPr>
                        <a:t> and e</a:t>
                      </a:r>
                      <a:r>
                        <a:rPr lang="en-IN" sz="1400" b="0" i="0" u="none" strike="noStrike" cap="none" dirty="0" smtClean="0">
                          <a:solidFill>
                            <a:schemeClr val="dk1"/>
                          </a:solidFill>
                          <a:effectLst/>
                          <a:latin typeface="Roboto Condensed"/>
                          <a:ea typeface="+mn-ea"/>
                          <a:cs typeface="+mn-cs"/>
                          <a:sym typeface="Arial"/>
                        </a:rPr>
                        <a:t>xplanation of</a:t>
                      </a:r>
                      <a:r>
                        <a:rPr lang="en-IN" sz="1400" b="0" i="0" u="none" strike="noStrike" cap="none" baseline="0" dirty="0" smtClean="0">
                          <a:solidFill>
                            <a:schemeClr val="dk1"/>
                          </a:solidFill>
                          <a:effectLst/>
                          <a:latin typeface="Roboto Condensed"/>
                          <a:ea typeface="+mn-ea"/>
                          <a:cs typeface="+mn-cs"/>
                          <a:sym typeface="Arial"/>
                        </a:rPr>
                        <a:t> </a:t>
                      </a:r>
                      <a:r>
                        <a:rPr lang="en-IN" sz="1400" b="0" i="0" u="none" strike="noStrike" cap="none" dirty="0" smtClean="0">
                          <a:solidFill>
                            <a:schemeClr val="dk1"/>
                          </a:solidFill>
                          <a:effectLst/>
                          <a:latin typeface="Roboto Condensed"/>
                          <a:ea typeface="+mn-ea"/>
                          <a:cs typeface="+mn-cs"/>
                          <a:sym typeface="Arial"/>
                        </a:rPr>
                        <a:t>DEO</a:t>
                      </a:r>
                      <a:r>
                        <a:rPr lang="en-IN" sz="1400" b="0" i="0" u="none" strike="noStrike" cap="none" dirty="0">
                          <a:solidFill>
                            <a:schemeClr val="dk1"/>
                          </a:solidFill>
                          <a:effectLst/>
                          <a:latin typeface="Roboto Condensed"/>
                          <a:ea typeface="+mn-ea"/>
                          <a:cs typeface="+mn-cs"/>
                          <a:sym typeface="Arial"/>
                        </a:rPr>
                        <a:t>, </a:t>
                      </a:r>
                      <a:r>
                        <a:rPr lang="en-IN" sz="1400" b="0" i="0" u="none" strike="noStrike" cap="none" dirty="0" smtClean="0">
                          <a:solidFill>
                            <a:schemeClr val="dk1"/>
                          </a:solidFill>
                          <a:effectLst/>
                          <a:latin typeface="Roboto Condensed"/>
                          <a:ea typeface="+mn-ea"/>
                          <a:cs typeface="+mn-cs"/>
                          <a:sym typeface="Arial"/>
                        </a:rPr>
                        <a:t>Nagpur</a:t>
                      </a:r>
                      <a:r>
                        <a:rPr lang="en-IN" sz="1400" b="0" i="0" u="none" strike="noStrike" cap="none" baseline="0" dirty="0" smtClean="0">
                          <a:solidFill>
                            <a:schemeClr val="dk1"/>
                          </a:solidFill>
                          <a:effectLst/>
                          <a:latin typeface="Roboto Condensed"/>
                          <a:ea typeface="+mn-ea"/>
                          <a:cs typeface="+mn-cs"/>
                          <a:sym typeface="Arial"/>
                        </a:rPr>
                        <a:t> called.</a:t>
                      </a:r>
                    </a:p>
                    <a:p>
                      <a:pPr algn="just"/>
                      <a:r>
                        <a:rPr lang="en-IN" sz="1400" b="0" i="0" u="none" strike="noStrike" cap="none" baseline="0" dirty="0" smtClean="0">
                          <a:solidFill>
                            <a:schemeClr val="dk1"/>
                          </a:solidFill>
                          <a:effectLst/>
                          <a:latin typeface="Roboto Condensed"/>
                          <a:ea typeface="+mn-ea"/>
                          <a:cs typeface="+mn-cs"/>
                          <a:sym typeface="Arial"/>
                        </a:rPr>
                        <a:t>1 year increment withheld for Police Inspector.</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534829">
                <a:tc>
                  <a:txBody>
                    <a:bodyPr/>
                    <a:lstStyle/>
                    <a:p>
                      <a:r>
                        <a:rPr lang="en-IN" dirty="0"/>
                        <a:t>8.</a:t>
                      </a:r>
                    </a:p>
                  </a:txBody>
                  <a:tcPr>
                    <a:solidFill>
                      <a:srgbClr val="DDDDDD"/>
                    </a:solidFill>
                  </a:tcPr>
                </a:tc>
                <a:tc>
                  <a:txBody>
                    <a:bodyPr/>
                    <a:lstStyle/>
                    <a:p>
                      <a:pPr algn="just"/>
                      <a:r>
                        <a:rPr lang="en-IN" sz="1400" b="0" i="0" u="none" strike="noStrike" cap="none" dirty="0">
                          <a:solidFill>
                            <a:schemeClr val="dk1"/>
                          </a:solidFill>
                          <a:effectLst/>
                          <a:latin typeface="Roboto Condensed"/>
                          <a:ea typeface="+mn-ea"/>
                          <a:cs typeface="+mn-cs"/>
                          <a:sym typeface="Arial"/>
                        </a:rPr>
                        <a:t>News item </a:t>
                      </a:r>
                      <a:r>
                        <a:rPr lang="en-IN" sz="1400" b="0" i="0" u="none" strike="noStrike" cap="none" dirty="0" smtClean="0">
                          <a:solidFill>
                            <a:schemeClr val="dk1"/>
                          </a:solidFill>
                          <a:effectLst/>
                          <a:latin typeface="Roboto Condensed"/>
                          <a:ea typeface="+mn-ea"/>
                          <a:cs typeface="+mn-cs"/>
                          <a:sym typeface="Arial"/>
                        </a:rPr>
                        <a:t>that </a:t>
                      </a:r>
                      <a:r>
                        <a:rPr lang="en-IN" sz="1400" b="0" i="0" u="none" strike="noStrike" cap="none" dirty="0">
                          <a:solidFill>
                            <a:schemeClr val="dk1"/>
                          </a:solidFill>
                          <a:effectLst/>
                          <a:latin typeface="Roboto Condensed"/>
                          <a:ea typeface="+mn-ea"/>
                          <a:cs typeface="+mn-cs"/>
                          <a:sym typeface="Arial"/>
                        </a:rPr>
                        <a:t>in PS in </a:t>
                      </a:r>
                      <a:r>
                        <a:rPr lang="en-IN" sz="1400" b="0" i="0" u="none" strike="noStrike" cap="none" dirty="0" err="1">
                          <a:solidFill>
                            <a:schemeClr val="dk1"/>
                          </a:solidFill>
                          <a:effectLst/>
                          <a:latin typeface="Roboto Condensed"/>
                          <a:ea typeface="+mn-ea"/>
                          <a:cs typeface="+mn-cs"/>
                          <a:sym typeface="Arial"/>
                        </a:rPr>
                        <a:t>Lumani</a:t>
                      </a:r>
                      <a:r>
                        <a:rPr lang="en-IN" sz="1400" b="0" i="0" u="none" strike="noStrike" cap="none" dirty="0">
                          <a:solidFill>
                            <a:schemeClr val="dk1"/>
                          </a:solidFill>
                          <a:effectLst/>
                          <a:latin typeface="Roboto Condensed"/>
                          <a:ea typeface="+mn-ea"/>
                          <a:cs typeface="+mn-cs"/>
                          <a:sym typeface="Arial"/>
                        </a:rPr>
                        <a:t> of </a:t>
                      </a:r>
                      <a:r>
                        <a:rPr lang="en-IN" sz="1400" b="0" i="0" u="none" strike="noStrike" cap="none" dirty="0" err="1">
                          <a:solidFill>
                            <a:schemeClr val="dk1"/>
                          </a:solidFill>
                          <a:effectLst/>
                          <a:latin typeface="Roboto Condensed"/>
                          <a:ea typeface="+mn-ea"/>
                          <a:cs typeface="+mn-cs"/>
                          <a:sym typeface="Arial"/>
                        </a:rPr>
                        <a:t>Zunhebotu</a:t>
                      </a:r>
                      <a:r>
                        <a:rPr lang="en-IN" sz="1400" b="0" i="0" u="none" strike="noStrike" cap="none" dirty="0">
                          <a:solidFill>
                            <a:schemeClr val="dk1"/>
                          </a:solidFill>
                          <a:effectLst/>
                          <a:latin typeface="Roboto Condensed"/>
                          <a:ea typeface="+mn-ea"/>
                          <a:cs typeface="+mn-cs"/>
                          <a:sym typeface="Arial"/>
                        </a:rPr>
                        <a:t> </a:t>
                      </a:r>
                      <a:r>
                        <a:rPr lang="en-IN" sz="1400" b="0" i="0" u="none" strike="noStrike" cap="none" dirty="0" smtClean="0">
                          <a:solidFill>
                            <a:schemeClr val="dk1"/>
                          </a:solidFill>
                          <a:effectLst/>
                          <a:latin typeface="Roboto Condensed"/>
                          <a:ea typeface="+mn-ea"/>
                          <a:cs typeface="+mn-cs"/>
                          <a:sym typeface="Arial"/>
                        </a:rPr>
                        <a:t>district, Nagaland </a:t>
                      </a:r>
                      <a:r>
                        <a:rPr lang="en-IN" sz="1400" b="0" i="0" u="none" strike="noStrike" cap="none" dirty="0">
                          <a:solidFill>
                            <a:schemeClr val="dk1"/>
                          </a:solidFill>
                          <a:effectLst/>
                          <a:latin typeface="Roboto Condensed"/>
                          <a:ea typeface="+mn-ea"/>
                          <a:cs typeface="+mn-cs"/>
                          <a:sym typeface="Arial"/>
                        </a:rPr>
                        <a:t>only one button on ballot unit was getting lighted and the </a:t>
                      </a:r>
                      <a:r>
                        <a:rPr lang="en-IN" sz="1400" b="0" i="0" u="none" strike="noStrike" cap="none" dirty="0" smtClean="0">
                          <a:solidFill>
                            <a:schemeClr val="dk1"/>
                          </a:solidFill>
                          <a:effectLst/>
                          <a:latin typeface="Roboto Condensed"/>
                          <a:ea typeface="+mn-ea"/>
                          <a:cs typeface="+mn-cs"/>
                          <a:sym typeface="Arial"/>
                        </a:rPr>
                        <a:t>VVPAT slips </a:t>
                      </a:r>
                      <a:r>
                        <a:rPr lang="en-IN" sz="1400" b="0" i="0" u="none" strike="noStrike" cap="none" dirty="0">
                          <a:solidFill>
                            <a:schemeClr val="dk1"/>
                          </a:solidFill>
                          <a:effectLst/>
                          <a:latin typeface="Roboto Condensed"/>
                          <a:ea typeface="+mn-ea"/>
                          <a:cs typeface="+mn-cs"/>
                          <a:sym typeface="Arial"/>
                        </a:rPr>
                        <a:t>showing the symbol of only one party regardless of the buttons pressed.</a:t>
                      </a:r>
                      <a:endParaRPr lang="en-IN" dirty="0">
                        <a:latin typeface="Roboto Condensed"/>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Sector Magistrate visited the said PS and </a:t>
                      </a:r>
                      <a:r>
                        <a:rPr lang="en-IN" sz="1400" b="0" i="0" u="none" strike="noStrike" cap="none" dirty="0" smtClean="0">
                          <a:solidFill>
                            <a:schemeClr val="dk1"/>
                          </a:solidFill>
                          <a:effectLst/>
                          <a:latin typeface="Roboto Condensed"/>
                          <a:ea typeface="+mn-ea"/>
                          <a:cs typeface="+mn-cs"/>
                          <a:sym typeface="Arial"/>
                        </a:rPr>
                        <a:t>investigated. </a:t>
                      </a:r>
                      <a:r>
                        <a:rPr lang="en-IN" sz="1400" b="0" i="0" u="none" strike="noStrike" cap="none" dirty="0">
                          <a:solidFill>
                            <a:schemeClr val="dk1"/>
                          </a:solidFill>
                          <a:effectLst/>
                          <a:latin typeface="Roboto Condensed"/>
                          <a:ea typeface="+mn-ea"/>
                          <a:cs typeface="+mn-cs"/>
                          <a:sym typeface="Arial"/>
                        </a:rPr>
                        <a:t>It was found that the EVM was functioning normally and no variation was observed.</a:t>
                      </a: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The facts of the matter </a:t>
                      </a:r>
                      <a:r>
                        <a:rPr lang="en-IN" sz="1400" b="0" i="0" u="none" strike="noStrike" cap="none" dirty="0" smtClean="0">
                          <a:solidFill>
                            <a:schemeClr val="dk1"/>
                          </a:solidFill>
                          <a:effectLst/>
                          <a:latin typeface="Roboto Condensed"/>
                          <a:ea typeface="+mn-ea"/>
                          <a:cs typeface="+mn-cs"/>
                          <a:sym typeface="Arial"/>
                        </a:rPr>
                        <a:t>were </a:t>
                      </a:r>
                      <a:r>
                        <a:rPr lang="en-IN" sz="1400" b="0" i="0" u="none" strike="noStrike" cap="none" dirty="0">
                          <a:solidFill>
                            <a:schemeClr val="dk1"/>
                          </a:solidFill>
                          <a:effectLst/>
                          <a:latin typeface="Roboto Condensed"/>
                          <a:ea typeface="+mn-ea"/>
                          <a:cs typeface="+mn-cs"/>
                          <a:sym typeface="Arial"/>
                        </a:rPr>
                        <a:t>shared with the media during the press conference after the poll was over.</a:t>
                      </a:r>
                    </a:p>
                  </a:txBody>
                  <a:tcPr>
                    <a:solidFill>
                      <a:srgbClr val="DDDDD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6595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575"/>
            <a:ext cx="5867399" cy="766200"/>
          </a:xfrm>
        </p:spPr>
        <p:txBody>
          <a:bodyPr/>
          <a:lstStyle/>
          <a:p>
            <a:r>
              <a:rPr lang="en-US" sz="1800" dirty="0"/>
              <a:t>Aspersions in the Lok Sabha Elections 2019</a:t>
            </a:r>
            <a:r>
              <a:rPr lang="en-US" sz="1800" dirty="0" smtClean="0"/>
              <a:t>:     (5/5)</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62</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516707774"/>
              </p:ext>
            </p:extLst>
          </p:nvPr>
        </p:nvGraphicFramePr>
        <p:xfrm>
          <a:off x="152400" y="1276350"/>
          <a:ext cx="8915400" cy="3360150"/>
        </p:xfrm>
        <a:graphic>
          <a:graphicData uri="http://schemas.openxmlformats.org/drawingml/2006/table">
            <a:tbl>
              <a:tblPr firstRow="1" bandRow="1">
                <a:tableStyleId>{775DCB02-9BB8-47FD-8907-85C794F793BA}</a:tableStyleId>
              </a:tblPr>
              <a:tblGrid>
                <a:gridCol w="457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56313">
                <a:tc>
                  <a:txBody>
                    <a:bodyPr/>
                    <a:lstStyle/>
                    <a:p>
                      <a:endParaRPr lang="en-IN" dirty="0">
                        <a:latin typeface="Roboto Condensed"/>
                      </a:endParaRPr>
                    </a:p>
                  </a:txBody>
                  <a:tcPr>
                    <a:solidFill>
                      <a:schemeClr val="accent1"/>
                    </a:solidFill>
                  </a:tcPr>
                </a:tc>
                <a:tc>
                  <a:txBody>
                    <a:bodyPr/>
                    <a:lstStyle/>
                    <a:p>
                      <a:pPr algn="ctr"/>
                      <a:r>
                        <a:rPr lang="en-IN" dirty="0">
                          <a:latin typeface="Roboto Condensed"/>
                        </a:rPr>
                        <a:t>Allegation/Aspersion</a:t>
                      </a:r>
                    </a:p>
                  </a:txBody>
                  <a:tcPr>
                    <a:solidFill>
                      <a:schemeClr val="accent1"/>
                    </a:solidFill>
                  </a:tcPr>
                </a:tc>
                <a:tc>
                  <a:txBody>
                    <a:bodyPr/>
                    <a:lstStyle/>
                    <a:p>
                      <a:pPr algn="ctr"/>
                      <a:r>
                        <a:rPr lang="en-IN" dirty="0">
                          <a:latin typeface="Roboto Condensed"/>
                        </a:rPr>
                        <a:t>Fact</a:t>
                      </a:r>
                    </a:p>
                  </a:txBody>
                  <a:tcPr>
                    <a:solidFill>
                      <a:schemeClr val="accent1"/>
                    </a:solidFill>
                  </a:tcPr>
                </a:tc>
                <a:tc>
                  <a:txBody>
                    <a:bodyPr/>
                    <a:lstStyle/>
                    <a:p>
                      <a:pPr algn="ctr"/>
                      <a:r>
                        <a:rPr lang="en-IN" dirty="0">
                          <a:latin typeface="Roboto Condensed"/>
                        </a:rPr>
                        <a:t>Action Taken</a:t>
                      </a:r>
                    </a:p>
                  </a:txBody>
                  <a:tcPr>
                    <a:solidFill>
                      <a:schemeClr val="accent1"/>
                    </a:solidFill>
                  </a:tcPr>
                </a:tc>
                <a:extLst>
                  <a:ext uri="{0D108BD9-81ED-4DB2-BD59-A6C34878D82A}">
                    <a16:rowId xmlns:a16="http://schemas.microsoft.com/office/drawing/2014/main" val="10000"/>
                  </a:ext>
                </a:extLst>
              </a:tr>
              <a:tr h="1104568">
                <a:tc>
                  <a:txBody>
                    <a:bodyPr/>
                    <a:lstStyle/>
                    <a:p>
                      <a:r>
                        <a:rPr lang="en-IN" dirty="0">
                          <a:latin typeface="Roboto Condensed"/>
                        </a:rPr>
                        <a:t>9.</a:t>
                      </a:r>
                    </a:p>
                  </a:txBody>
                  <a:tcPr>
                    <a:solidFill>
                      <a:srgbClr val="CED8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a:solidFill>
                            <a:schemeClr val="dk1"/>
                          </a:solidFill>
                          <a:effectLst/>
                          <a:latin typeface="Roboto Condensed"/>
                          <a:ea typeface="+mn-ea"/>
                          <a:cs typeface="+mn-cs"/>
                          <a:sym typeface="Arial"/>
                        </a:rPr>
                        <a:t>EVMs kept at </a:t>
                      </a:r>
                      <a:r>
                        <a:rPr lang="en-IN" sz="1400" b="0" i="0" u="none" strike="noStrike" cap="none" dirty="0" err="1">
                          <a:solidFill>
                            <a:schemeClr val="dk1"/>
                          </a:solidFill>
                          <a:effectLst/>
                          <a:latin typeface="Roboto Condensed"/>
                          <a:ea typeface="+mn-ea"/>
                          <a:cs typeface="+mn-cs"/>
                          <a:sym typeface="Arial"/>
                        </a:rPr>
                        <a:t>Badaun</a:t>
                      </a:r>
                      <a:r>
                        <a:rPr lang="en-IN" sz="1400" b="0" i="0" u="none" strike="noStrike" cap="none" dirty="0">
                          <a:solidFill>
                            <a:schemeClr val="dk1"/>
                          </a:solidFill>
                          <a:effectLst/>
                          <a:latin typeface="Roboto Condensed"/>
                          <a:ea typeface="+mn-ea"/>
                          <a:cs typeface="+mn-cs"/>
                          <a:sym typeface="Arial"/>
                        </a:rPr>
                        <a:t> strong room have been tampered after breaking the seal of the strong room.</a:t>
                      </a:r>
                      <a:endParaRPr lang="en-IN" dirty="0">
                        <a:latin typeface="Roboto Condensed"/>
                      </a:endParaRPr>
                    </a:p>
                  </a:txBody>
                  <a:tcPr>
                    <a:solidFill>
                      <a:srgbClr val="CED8E7"/>
                    </a:solidFill>
                  </a:tcPr>
                </a:tc>
                <a:tc>
                  <a:txBody>
                    <a:bodyPr/>
                    <a:lstStyle/>
                    <a:p>
                      <a:pPr algn="just"/>
                      <a:r>
                        <a:rPr lang="en-IN" dirty="0">
                          <a:latin typeface="Roboto Condensed"/>
                        </a:rPr>
                        <a:t>No such </a:t>
                      </a:r>
                      <a:r>
                        <a:rPr lang="en-IN" dirty="0" smtClean="0">
                          <a:latin typeface="Roboto Condensed"/>
                        </a:rPr>
                        <a:t>incident </a:t>
                      </a:r>
                      <a:r>
                        <a:rPr lang="en-IN" dirty="0">
                          <a:latin typeface="Roboto Condensed"/>
                        </a:rPr>
                        <a:t>occurred. </a:t>
                      </a:r>
                    </a:p>
                  </a:txBody>
                  <a:tcPr>
                    <a:solidFill>
                      <a:srgbClr val="CED8E7"/>
                    </a:solidFill>
                  </a:tcPr>
                </a:tc>
                <a:tc>
                  <a:txBody>
                    <a:bodyPr/>
                    <a:lstStyle/>
                    <a:p>
                      <a:pPr algn="just"/>
                      <a:r>
                        <a:rPr lang="en-IN" sz="1400" b="0" i="0" u="none" strike="noStrike" cap="none" dirty="0" smtClean="0">
                          <a:solidFill>
                            <a:schemeClr val="dk1"/>
                          </a:solidFill>
                          <a:effectLst/>
                          <a:latin typeface="Roboto Condensed"/>
                          <a:ea typeface="+mn-ea"/>
                          <a:cs typeface="+mn-cs"/>
                          <a:sym typeface="Arial"/>
                        </a:rPr>
                        <a:t>CEO </a:t>
                      </a:r>
                      <a:r>
                        <a:rPr lang="en-IN" sz="1400" b="0" i="0" u="none" strike="noStrike" cap="none" dirty="0">
                          <a:solidFill>
                            <a:schemeClr val="dk1"/>
                          </a:solidFill>
                          <a:effectLst/>
                          <a:latin typeface="Roboto Condensed"/>
                          <a:ea typeface="+mn-ea"/>
                          <a:cs typeface="+mn-cs"/>
                          <a:sym typeface="Arial"/>
                        </a:rPr>
                        <a:t>UP issued Press Note on 3rd May 2019 clarifying that no such incident actually occurred.</a:t>
                      </a:r>
                      <a:endParaRPr lang="en-IN" dirty="0">
                        <a:latin typeface="Roboto Condensed"/>
                      </a:endParaRPr>
                    </a:p>
                  </a:txBody>
                  <a:tcPr>
                    <a:solidFill>
                      <a:srgbClr val="CED8E7"/>
                    </a:solidFill>
                  </a:tcPr>
                </a:tc>
                <a:extLst>
                  <a:ext uri="{0D108BD9-81ED-4DB2-BD59-A6C34878D82A}">
                    <a16:rowId xmlns:a16="http://schemas.microsoft.com/office/drawing/2014/main" val="10001"/>
                  </a:ext>
                </a:extLst>
              </a:tr>
              <a:tr h="1899269">
                <a:tc>
                  <a:txBody>
                    <a:bodyPr/>
                    <a:lstStyle/>
                    <a:p>
                      <a:r>
                        <a:rPr lang="en-IN" dirty="0">
                          <a:latin typeface="Roboto Condensed"/>
                        </a:rPr>
                        <a:t>10.</a:t>
                      </a:r>
                    </a:p>
                  </a:txBody>
                  <a:tcPr>
                    <a:solidFill>
                      <a:srgbClr val="DDDDDD"/>
                    </a:solidFill>
                  </a:tcPr>
                </a:tc>
                <a:tc>
                  <a:txBody>
                    <a:bodyPr/>
                    <a:lstStyle/>
                    <a:p>
                      <a:pPr algn="just"/>
                      <a:r>
                        <a:rPr lang="en-IN" dirty="0" smtClean="0">
                          <a:latin typeface="Roboto Condensed"/>
                        </a:rPr>
                        <a:t>Complaint that at</a:t>
                      </a:r>
                      <a:r>
                        <a:rPr lang="en-IN" baseline="0" dirty="0" smtClean="0">
                          <a:latin typeface="Roboto Condensed"/>
                        </a:rPr>
                        <a:t> PS No. 151 of 139—</a:t>
                      </a:r>
                      <a:r>
                        <a:rPr lang="en-IN" baseline="0" dirty="0" err="1" smtClean="0">
                          <a:latin typeface="Roboto Condensed"/>
                        </a:rPr>
                        <a:t>Kovalam</a:t>
                      </a:r>
                      <a:r>
                        <a:rPr lang="en-IN" baseline="0" dirty="0" smtClean="0">
                          <a:latin typeface="Roboto Condensed"/>
                        </a:rPr>
                        <a:t> AS of Thiruvananthapuram PC, Kerala, there was discrepancy between the button that was being pressed and the vote that was being actually cast.</a:t>
                      </a:r>
                      <a:endParaRPr lang="en-IN" dirty="0">
                        <a:latin typeface="Roboto Condensed"/>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smtClean="0">
                          <a:solidFill>
                            <a:schemeClr val="dk1"/>
                          </a:solidFill>
                          <a:effectLst/>
                          <a:latin typeface="Roboto Condensed"/>
                          <a:ea typeface="+mn-ea"/>
                          <a:cs typeface="+mn-cs"/>
                          <a:sym typeface="Arial"/>
                        </a:rPr>
                        <a:t>No such incident</a:t>
                      </a:r>
                      <a:r>
                        <a:rPr lang="en-IN" sz="1400" b="0" i="0" u="none" strike="noStrike" cap="none" baseline="0" dirty="0" smtClean="0">
                          <a:solidFill>
                            <a:schemeClr val="dk1"/>
                          </a:solidFill>
                          <a:effectLst/>
                          <a:latin typeface="Roboto Condensed"/>
                          <a:ea typeface="+mn-ea"/>
                          <a:cs typeface="+mn-cs"/>
                          <a:sym typeface="Arial"/>
                        </a:rPr>
                        <a:t> </a:t>
                      </a:r>
                      <a:r>
                        <a:rPr lang="en-IN" sz="1400" b="0" i="0" u="none" strike="noStrike" cap="none" dirty="0" smtClean="0">
                          <a:solidFill>
                            <a:schemeClr val="dk1"/>
                          </a:solidFill>
                          <a:effectLst/>
                          <a:latin typeface="Roboto Condensed"/>
                          <a:ea typeface="+mn-ea"/>
                          <a:cs typeface="+mn-cs"/>
                          <a:sym typeface="Arial"/>
                        </a:rPr>
                        <a:t>occurred. Polling agents and polling parties</a:t>
                      </a:r>
                      <a:r>
                        <a:rPr lang="en-IN" sz="1400" b="0" i="0" u="none" strike="noStrike" cap="none" baseline="0" dirty="0" smtClean="0">
                          <a:solidFill>
                            <a:schemeClr val="dk1"/>
                          </a:solidFill>
                          <a:effectLst/>
                          <a:latin typeface="Roboto Condensed"/>
                          <a:ea typeface="+mn-ea"/>
                          <a:cs typeface="+mn-cs"/>
                          <a:sym typeface="Arial"/>
                        </a:rPr>
                        <a:t> inside the polling station were not even aware that such a news was spreading outside.</a:t>
                      </a:r>
                      <a:r>
                        <a:rPr lang="en-IN" sz="1400" b="0" i="0" u="none" strike="noStrike" cap="none" dirty="0" smtClean="0">
                          <a:solidFill>
                            <a:schemeClr val="dk1"/>
                          </a:solidFill>
                          <a:effectLst/>
                          <a:latin typeface="Roboto Condensed"/>
                          <a:ea typeface="+mn-ea"/>
                          <a:cs typeface="+mn-cs"/>
                          <a:sym typeface="Arial"/>
                        </a:rPr>
                        <a:t> </a:t>
                      </a:r>
                      <a:endParaRPr lang="en-IN" sz="1400" b="0" i="0" u="none" strike="noStrike" cap="none" dirty="0">
                        <a:solidFill>
                          <a:schemeClr val="dk1"/>
                        </a:solidFill>
                        <a:effectLst/>
                        <a:latin typeface="Roboto Condensed"/>
                        <a:ea typeface="+mn-ea"/>
                        <a:cs typeface="+mn-cs"/>
                        <a:sym typeface="Arial"/>
                      </a:endParaRPr>
                    </a:p>
                  </a:txBody>
                  <a:tcPr>
                    <a:solidFill>
                      <a:srgbClr val="DDDD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dirty="0" smtClean="0">
                          <a:solidFill>
                            <a:schemeClr val="dk1"/>
                          </a:solidFill>
                          <a:effectLst/>
                          <a:latin typeface="Roboto Condensed"/>
                          <a:ea typeface="+mn-ea"/>
                          <a:cs typeface="+mn-cs"/>
                          <a:sym typeface="Arial"/>
                        </a:rPr>
                        <a:t>Sector Officer and ARO visited the PS.</a:t>
                      </a:r>
                      <a:r>
                        <a:rPr lang="en-IN" sz="1400" b="0" i="0" u="none" strike="noStrike" cap="none" baseline="0" dirty="0" smtClean="0">
                          <a:solidFill>
                            <a:schemeClr val="dk1"/>
                          </a:solidFill>
                          <a:effectLst/>
                          <a:latin typeface="Roboto Condensed"/>
                          <a:ea typeface="+mn-ea"/>
                          <a:cs typeface="+mn-cs"/>
                          <a:sym typeface="Arial"/>
                        </a:rPr>
                        <a:t> There was no issues.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smtClean="0">
                          <a:solidFill>
                            <a:schemeClr val="dk1"/>
                          </a:solidFill>
                          <a:effectLst/>
                          <a:latin typeface="Roboto Condensed"/>
                          <a:ea typeface="+mn-ea"/>
                          <a:cs typeface="+mn-cs"/>
                          <a:sym typeface="Arial"/>
                        </a:rPr>
                        <a:t>It was clarified by the DEO that such an information was false. Observer also arrived and explained to the candidates the false nature of the widespread complaint. </a:t>
                      </a:r>
                      <a:endParaRPr lang="en-IN" sz="1400" b="0" i="0" u="none" strike="noStrike" cap="none" dirty="0">
                        <a:solidFill>
                          <a:schemeClr val="dk1"/>
                        </a:solidFill>
                        <a:effectLst/>
                        <a:latin typeface="Roboto Condensed"/>
                        <a:ea typeface="+mn-ea"/>
                        <a:cs typeface="+mn-cs"/>
                        <a:sym typeface="Arial"/>
                      </a:endParaRPr>
                    </a:p>
                  </a:txBody>
                  <a:tcPr>
                    <a:solidFill>
                      <a:srgbClr val="DDDDD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9484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a:r>
              <a:rPr lang="en-IN" dirty="0"/>
              <a:t>PAST JUDGEMENTS</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63</a:t>
            </a:fld>
            <a:endParaRPr lang="en"/>
          </a:p>
        </p:txBody>
      </p:sp>
      <p:sp>
        <p:nvSpPr>
          <p:cNvPr id="2" name="Subtitle 1"/>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819704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JUDGEMENTS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64</a:t>
            </a:fld>
            <a:endParaRPr lang="en"/>
          </a:p>
        </p:txBody>
      </p:sp>
      <p:sp>
        <p:nvSpPr>
          <p:cNvPr id="4" name="Rectangle 3"/>
          <p:cNvSpPr/>
          <p:nvPr/>
        </p:nvSpPr>
        <p:spPr>
          <a:xfrm>
            <a:off x="600501" y="1414442"/>
            <a:ext cx="7715915" cy="3416320"/>
          </a:xfrm>
          <a:prstGeom prst="rect">
            <a:avLst/>
          </a:prstGeom>
        </p:spPr>
        <p:txBody>
          <a:bodyPr wrap="square">
            <a:spAutoFit/>
          </a:bodyPr>
          <a:lstStyle/>
          <a:p>
            <a:pPr algn="just">
              <a:buFont typeface="Wingdings" pitchFamily="2" charset="2"/>
              <a:buChar char="q"/>
            </a:pPr>
            <a:r>
              <a:rPr lang="en-IN" sz="1800" b="1" dirty="0" smtClean="0">
                <a:latin typeface="Roboto Condensed"/>
              </a:rPr>
              <a:t> Karnataka </a:t>
            </a:r>
            <a:r>
              <a:rPr lang="en-IN" sz="1800" b="1" dirty="0">
                <a:latin typeface="Roboto Condensed"/>
              </a:rPr>
              <a:t>High Court 1999</a:t>
            </a:r>
            <a:endParaRPr lang="en-IN" sz="1800" dirty="0">
              <a:latin typeface="Roboto Condensed"/>
            </a:endParaRPr>
          </a:p>
          <a:p>
            <a:pPr algn="just"/>
            <a:r>
              <a:rPr lang="en-IN" sz="1800" dirty="0">
                <a:latin typeface="Roboto Condensed"/>
              </a:rPr>
              <a:t>‘</a:t>
            </a:r>
            <a:r>
              <a:rPr lang="en-IN" sz="1800" i="1" dirty="0">
                <a:latin typeface="Roboto Condensed"/>
              </a:rPr>
              <a:t>This invention is undoubtedly a great achievement in the electronic and computer technology and a national pride</a:t>
            </a:r>
            <a:r>
              <a:rPr lang="en-IN" sz="1800" dirty="0">
                <a:latin typeface="Roboto Condensed"/>
              </a:rPr>
              <a:t>’. </a:t>
            </a:r>
          </a:p>
          <a:p>
            <a:pPr algn="just">
              <a:buFont typeface="Wingdings" pitchFamily="2" charset="2"/>
              <a:buChar char="q"/>
            </a:pPr>
            <a:endParaRPr lang="en-IN" sz="1800" b="1" dirty="0" smtClean="0">
              <a:latin typeface="Roboto Condensed"/>
            </a:endParaRPr>
          </a:p>
          <a:p>
            <a:pPr algn="just">
              <a:buFont typeface="Wingdings" pitchFamily="2" charset="2"/>
              <a:buChar char="q"/>
            </a:pPr>
            <a:r>
              <a:rPr lang="en-IN" sz="1800" b="1" dirty="0" smtClean="0">
                <a:latin typeface="Roboto Condensed"/>
              </a:rPr>
              <a:t> Madras </a:t>
            </a:r>
            <a:r>
              <a:rPr lang="en-IN" sz="1800" b="1" dirty="0">
                <a:latin typeface="Roboto Condensed"/>
              </a:rPr>
              <a:t>High Court 2001</a:t>
            </a:r>
            <a:endParaRPr lang="en-IN" sz="1800" dirty="0">
              <a:latin typeface="Roboto Condensed"/>
            </a:endParaRPr>
          </a:p>
          <a:p>
            <a:pPr algn="just"/>
            <a:r>
              <a:rPr lang="en-IN" sz="1800" dirty="0">
                <a:latin typeface="Roboto Condensed"/>
              </a:rPr>
              <a:t> </a:t>
            </a:r>
            <a:r>
              <a:rPr lang="en-US" sz="1800" dirty="0" smtClean="0">
                <a:latin typeface="Roboto Condensed"/>
              </a:rPr>
              <a:t>‘</a:t>
            </a:r>
            <a:r>
              <a:rPr lang="en-US" sz="1800" i="1" dirty="0" smtClean="0">
                <a:latin typeface="Roboto Condensed"/>
              </a:rPr>
              <a:t>There </a:t>
            </a:r>
            <a:r>
              <a:rPr lang="en-US" sz="1800" i="1" dirty="0">
                <a:latin typeface="Roboto Condensed"/>
              </a:rPr>
              <a:t>is also no question of introducing any virus or bugs for the reason that the EVMs cannot be compared to personal computers</a:t>
            </a:r>
            <a:r>
              <a:rPr lang="en-US" sz="1800" i="1" dirty="0" smtClean="0">
                <a:latin typeface="Roboto Condensed"/>
              </a:rPr>
              <a:t>.</a:t>
            </a:r>
            <a:r>
              <a:rPr lang="en-US" sz="1800" dirty="0" smtClean="0">
                <a:latin typeface="Roboto Condensed"/>
              </a:rPr>
              <a:t>’</a:t>
            </a:r>
            <a:endParaRPr lang="en-IN" sz="1800" dirty="0">
              <a:latin typeface="Roboto Condensed"/>
            </a:endParaRPr>
          </a:p>
          <a:p>
            <a:pPr algn="just"/>
            <a:endParaRPr lang="en-IN" sz="1800" b="1" dirty="0">
              <a:latin typeface="Roboto Condensed"/>
            </a:endParaRPr>
          </a:p>
          <a:p>
            <a:pPr algn="just">
              <a:buFont typeface="Wingdings" pitchFamily="2" charset="2"/>
              <a:buChar char="q"/>
            </a:pPr>
            <a:r>
              <a:rPr lang="en-IN" sz="1800" b="1" dirty="0" smtClean="0">
                <a:latin typeface="Roboto Condensed"/>
              </a:rPr>
              <a:t> Kerala </a:t>
            </a:r>
            <a:r>
              <a:rPr lang="en-IN" sz="1800" b="1" dirty="0">
                <a:latin typeface="Roboto Condensed"/>
              </a:rPr>
              <a:t>High Court 2002</a:t>
            </a:r>
            <a:endParaRPr lang="en-IN" sz="1800" dirty="0">
              <a:latin typeface="Roboto Condensed"/>
            </a:endParaRPr>
          </a:p>
          <a:p>
            <a:pPr algn="just"/>
            <a:r>
              <a:rPr lang="en-GB" sz="1800" dirty="0" smtClean="0">
                <a:latin typeface="Roboto Condensed"/>
              </a:rPr>
              <a:t>The </a:t>
            </a:r>
            <a:r>
              <a:rPr lang="en-GB" sz="1800" dirty="0">
                <a:latin typeface="Roboto Condensed"/>
              </a:rPr>
              <a:t>High Court recorded its appreciation on the efficiency of the mechanism of detecting votes cast by impersonators. Upheld by the Hon’ble Supreme Court in </a:t>
            </a:r>
            <a:r>
              <a:rPr lang="en-GB" sz="1800" dirty="0" smtClean="0">
                <a:latin typeface="Roboto Condensed"/>
              </a:rPr>
              <a:t>2003.</a:t>
            </a:r>
            <a:endParaRPr lang="en-IN" sz="1800" dirty="0">
              <a:latin typeface="Roboto Condensed"/>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Forensic </a:t>
            </a:r>
            <a:r>
              <a:rPr lang="en-IN" dirty="0" smtClean="0"/>
              <a:t>Checking and Secured Storage</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65</a:t>
            </a:fld>
            <a:endParaRPr lang="en"/>
          </a:p>
        </p:txBody>
      </p:sp>
      <p:sp>
        <p:nvSpPr>
          <p:cNvPr id="4" name="Rectangle 3"/>
          <p:cNvSpPr/>
          <p:nvPr/>
        </p:nvSpPr>
        <p:spPr>
          <a:xfrm>
            <a:off x="580651" y="1352550"/>
            <a:ext cx="7715915" cy="3600986"/>
          </a:xfrm>
          <a:prstGeom prst="rect">
            <a:avLst/>
          </a:prstGeom>
        </p:spPr>
        <p:txBody>
          <a:bodyPr wrap="square">
            <a:spAutoFit/>
          </a:bodyPr>
          <a:lstStyle/>
          <a:p>
            <a:pPr algn="just">
              <a:buFont typeface="Wingdings" pitchFamily="2" charset="2"/>
              <a:buChar char="q"/>
            </a:pPr>
            <a:r>
              <a:rPr lang="en-IN" sz="1800" b="1" dirty="0" smtClean="0">
                <a:latin typeface="Roboto Condensed"/>
              </a:rPr>
              <a:t> Bombay </a:t>
            </a:r>
            <a:r>
              <a:rPr lang="en-IN" sz="1800" b="1" dirty="0">
                <a:latin typeface="Roboto Condensed"/>
              </a:rPr>
              <a:t>High Court: Order dated 23.02.2018</a:t>
            </a:r>
            <a:r>
              <a:rPr lang="en-IN" sz="1800" b="1" dirty="0" smtClean="0">
                <a:latin typeface="Roboto Condensed"/>
              </a:rPr>
              <a:t>:</a:t>
            </a:r>
          </a:p>
          <a:p>
            <a:pPr algn="just"/>
            <a:endParaRPr lang="en-IN" sz="1800" dirty="0">
              <a:latin typeface="Roboto Condensed"/>
            </a:endParaRPr>
          </a:p>
          <a:p>
            <a:pPr algn="just"/>
            <a:r>
              <a:rPr lang="en-IN" sz="1600" dirty="0" smtClean="0">
                <a:latin typeface="Roboto Condensed"/>
              </a:rPr>
              <a:t>T</a:t>
            </a:r>
            <a:r>
              <a:rPr lang="en-GB" sz="1600" dirty="0" smtClean="0">
                <a:latin typeface="Roboto Condensed"/>
              </a:rPr>
              <a:t>he </a:t>
            </a:r>
            <a:r>
              <a:rPr lang="en-GB" sz="1600" dirty="0">
                <a:latin typeface="Roboto Condensed"/>
              </a:rPr>
              <a:t>Bombay High Court ordered a detailed </a:t>
            </a:r>
            <a:r>
              <a:rPr lang="en-GB" sz="1600" b="1" dirty="0" smtClean="0">
                <a:latin typeface="Roboto Condensed"/>
              </a:rPr>
              <a:t>Forensic Examination </a:t>
            </a:r>
            <a:r>
              <a:rPr lang="en-GB" sz="1600" dirty="0" smtClean="0">
                <a:latin typeface="Roboto Condensed"/>
              </a:rPr>
              <a:t>of </a:t>
            </a:r>
            <a:r>
              <a:rPr lang="en-GB" sz="1600" dirty="0">
                <a:latin typeface="Roboto Condensed"/>
              </a:rPr>
              <a:t>the EVMs from CFSL, Hyderabad for checking any manipulation etc. </a:t>
            </a:r>
            <a:r>
              <a:rPr lang="en-GB" sz="1600" b="1" dirty="0">
                <a:latin typeface="Roboto Condensed"/>
              </a:rPr>
              <a:t>The CFSL report clearly ruled out any tampering, alteration or manipulation in the </a:t>
            </a:r>
            <a:r>
              <a:rPr lang="en-GB" sz="1600" b="1" dirty="0" smtClean="0">
                <a:latin typeface="Roboto Condensed"/>
              </a:rPr>
              <a:t>EVMs.</a:t>
            </a:r>
          </a:p>
          <a:p>
            <a:pPr algn="just"/>
            <a:endParaRPr lang="en-GB" sz="1800" dirty="0">
              <a:latin typeface="Roboto Condensed"/>
              <a:ea typeface="Roboto Condensed" charset="0"/>
            </a:endParaRPr>
          </a:p>
          <a:p>
            <a:pPr algn="just">
              <a:buFont typeface="Wingdings" pitchFamily="2" charset="2"/>
              <a:buChar char="q"/>
            </a:pPr>
            <a:r>
              <a:rPr lang="en-IN" sz="1800" b="1" dirty="0">
                <a:latin typeface="Roboto Condensed"/>
              </a:rPr>
              <a:t> High Court of Madhya Pradesh: Order dated 05.12.2018:</a:t>
            </a:r>
          </a:p>
          <a:p>
            <a:pPr algn="just">
              <a:buFont typeface="Wingdings" pitchFamily="2" charset="2"/>
              <a:buChar char="q"/>
            </a:pPr>
            <a:endParaRPr lang="en-IN" sz="1800" dirty="0">
              <a:latin typeface="Roboto Condensed"/>
            </a:endParaRPr>
          </a:p>
          <a:p>
            <a:pPr algn="just"/>
            <a:r>
              <a:rPr lang="en-GB" sz="1600" dirty="0">
                <a:latin typeface="Roboto Condensed"/>
              </a:rPr>
              <a:t>In Writ Petition (Civil) No. 28016/2018 </a:t>
            </a:r>
            <a:r>
              <a:rPr lang="en-GB" sz="1600" dirty="0" err="1">
                <a:latin typeface="Roboto Condensed"/>
              </a:rPr>
              <a:t>Naresh</a:t>
            </a:r>
            <a:r>
              <a:rPr lang="en-GB" sz="1600" dirty="0">
                <a:latin typeface="Roboto Condensed"/>
              </a:rPr>
              <a:t> </a:t>
            </a:r>
            <a:r>
              <a:rPr lang="en-GB" sz="1600" dirty="0" err="1">
                <a:latin typeface="Roboto Condensed"/>
              </a:rPr>
              <a:t>Saraf</a:t>
            </a:r>
            <a:r>
              <a:rPr lang="en-GB" sz="1600" dirty="0">
                <a:latin typeface="Roboto Condensed"/>
              </a:rPr>
              <a:t> </a:t>
            </a:r>
            <a:r>
              <a:rPr lang="en-GB" sz="1600" dirty="0" err="1">
                <a:latin typeface="Roboto Condensed"/>
              </a:rPr>
              <a:t>Vs</a:t>
            </a:r>
            <a:r>
              <a:rPr lang="en-GB" sz="1600" dirty="0">
                <a:latin typeface="Roboto Condensed"/>
              </a:rPr>
              <a:t> ECI &amp; </a:t>
            </a:r>
            <a:r>
              <a:rPr lang="en-GB" sz="1600" dirty="0" err="1">
                <a:latin typeface="Roboto Condensed"/>
              </a:rPr>
              <a:t>Anr</a:t>
            </a:r>
            <a:r>
              <a:rPr lang="en-GB" sz="1600" dirty="0">
                <a:latin typeface="Roboto Condensed"/>
              </a:rPr>
              <a:t>, Hon’ble High Court of Madhya Pradesh expressed satisfaction at the </a:t>
            </a:r>
            <a:r>
              <a:rPr lang="en-GB" sz="1600" b="1" dirty="0" smtClean="0">
                <a:latin typeface="Roboto Condensed"/>
              </a:rPr>
              <a:t>Security and Storage Protocols </a:t>
            </a:r>
            <a:r>
              <a:rPr lang="en-GB" sz="1600" dirty="0">
                <a:latin typeface="Roboto Condensed"/>
              </a:rPr>
              <a:t>for EVMs and VVPATs established by the ECI and rejected petition to give directions for any changes. </a:t>
            </a:r>
            <a:endParaRPr lang="en-US" sz="1600" dirty="0">
              <a:latin typeface="Roboto Condensed"/>
              <a:ea typeface="Roboto Condensed" charset="0"/>
            </a:endParaRPr>
          </a:p>
          <a:p>
            <a:pPr algn="just"/>
            <a:endParaRPr lang="en-US" sz="1800" dirty="0">
              <a:latin typeface="Roboto Condensed"/>
              <a:ea typeface="Roboto Condensed" charset="0"/>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392575"/>
            <a:ext cx="5586525" cy="766200"/>
          </a:xfrm>
        </p:spPr>
        <p:txBody>
          <a:bodyPr/>
          <a:lstStyle/>
          <a:p>
            <a:r>
              <a:rPr lang="en-IN" dirty="0"/>
              <a:t>Hon’ble Supreme Court: Dismissed Ballot Paper Request </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66</a:t>
            </a:fld>
            <a:endParaRPr lang="en"/>
          </a:p>
        </p:txBody>
      </p:sp>
      <p:sp>
        <p:nvSpPr>
          <p:cNvPr id="4" name="Rectangle 3"/>
          <p:cNvSpPr/>
          <p:nvPr/>
        </p:nvSpPr>
        <p:spPr>
          <a:xfrm>
            <a:off x="600499" y="1504950"/>
            <a:ext cx="7715915" cy="2970044"/>
          </a:xfrm>
          <a:prstGeom prst="rect">
            <a:avLst/>
          </a:prstGeom>
        </p:spPr>
        <p:txBody>
          <a:bodyPr wrap="square">
            <a:spAutoFit/>
          </a:bodyPr>
          <a:lstStyle/>
          <a:p>
            <a:pPr marL="285750" indent="-285750" algn="just">
              <a:buFont typeface="Wingdings" charset="2"/>
              <a:buChar char="q"/>
            </a:pPr>
            <a:r>
              <a:rPr lang="en-IN" sz="1700" b="1" dirty="0">
                <a:latin typeface="Roboto Condensed"/>
              </a:rPr>
              <a:t> Order dated 22.11.2018</a:t>
            </a:r>
            <a:r>
              <a:rPr lang="en-IN" sz="1700" b="1" dirty="0" smtClean="0">
                <a:latin typeface="Roboto Condensed"/>
              </a:rPr>
              <a:t>:</a:t>
            </a:r>
          </a:p>
          <a:p>
            <a:pPr algn="just"/>
            <a:endParaRPr lang="en-IN" sz="1700" dirty="0">
              <a:latin typeface="Roboto Condensed"/>
            </a:endParaRPr>
          </a:p>
          <a:p>
            <a:pPr algn="just"/>
            <a:r>
              <a:rPr lang="en-GB" sz="1700" dirty="0">
                <a:latin typeface="Roboto Condensed"/>
              </a:rPr>
              <a:t>In Writ Petition (Civil) No. 1332/2018, Nyaya </a:t>
            </a:r>
            <a:r>
              <a:rPr lang="en-GB" sz="1700" dirty="0" err="1">
                <a:latin typeface="Roboto Condensed"/>
              </a:rPr>
              <a:t>Bhoomi</a:t>
            </a:r>
            <a:r>
              <a:rPr lang="en-GB" sz="1700" dirty="0">
                <a:latin typeface="Roboto Condensed"/>
              </a:rPr>
              <a:t> &amp; </a:t>
            </a:r>
            <a:r>
              <a:rPr lang="en-GB" sz="1700" dirty="0" err="1">
                <a:latin typeface="Roboto Condensed"/>
              </a:rPr>
              <a:t>Anr</a:t>
            </a:r>
            <a:r>
              <a:rPr lang="en-GB" sz="1700" dirty="0">
                <a:latin typeface="Roboto Condensed"/>
              </a:rPr>
              <a:t> Vs ECI, Hon’ble Supreme Court dismissed the petition requesting for return to Ballot paper </a:t>
            </a:r>
            <a:r>
              <a:rPr lang="en-GB" sz="1700" dirty="0" smtClean="0">
                <a:latin typeface="Roboto Condensed"/>
              </a:rPr>
              <a:t>system. </a:t>
            </a:r>
          </a:p>
          <a:p>
            <a:pPr algn="just"/>
            <a:endParaRPr lang="en-GB" sz="1700" dirty="0">
              <a:latin typeface="Roboto Condensed"/>
              <a:ea typeface="Roboto Condensed" charset="0"/>
            </a:endParaRPr>
          </a:p>
          <a:p>
            <a:pPr algn="just"/>
            <a:r>
              <a:rPr lang="en-GB" sz="1700" dirty="0" smtClean="0">
                <a:latin typeface="Roboto Condensed"/>
                <a:ea typeface="Roboto Condensed" charset="0"/>
              </a:rPr>
              <a:t>Upon hearing the counsel the court made the following </a:t>
            </a:r>
            <a:r>
              <a:rPr lang="en-GB" sz="1700" b="1" dirty="0" smtClean="0">
                <a:latin typeface="Roboto Condensed"/>
                <a:ea typeface="Roboto Condensed" charset="0"/>
              </a:rPr>
              <a:t>ORDER-</a:t>
            </a:r>
          </a:p>
          <a:p>
            <a:pPr algn="just"/>
            <a:endParaRPr lang="en-GB" sz="1700" dirty="0" smtClean="0">
              <a:latin typeface="Roboto Condensed"/>
              <a:ea typeface="Roboto Condensed" charset="0"/>
            </a:endParaRPr>
          </a:p>
          <a:p>
            <a:pPr algn="just"/>
            <a:r>
              <a:rPr lang="en-GB" sz="1700" b="1" dirty="0" smtClean="0">
                <a:latin typeface="Roboto Condensed"/>
                <a:ea typeface="Roboto Condensed" charset="0"/>
              </a:rPr>
              <a:t>“Having heard learned counsel for the petitioners and upon perusing the relevant material, we are not inclined to entertain the writ petition. The same is, accordingly, dismissed.”</a:t>
            </a:r>
            <a:endParaRPr lang="en-US" sz="1700" b="1" dirty="0">
              <a:latin typeface="Roboto Condensed"/>
              <a:ea typeface="Roboto Condensed" charset="0"/>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392575"/>
            <a:ext cx="5815125" cy="766200"/>
          </a:xfrm>
        </p:spPr>
        <p:txBody>
          <a:bodyPr/>
          <a:lstStyle/>
          <a:p>
            <a:r>
              <a:rPr lang="en-US" dirty="0"/>
              <a:t>The Hon’ble Supreme Court </a:t>
            </a:r>
            <a:r>
              <a:rPr lang="en-US" dirty="0" smtClean="0"/>
              <a:t>on </a:t>
            </a:r>
            <a:r>
              <a:rPr lang="en-US" dirty="0"/>
              <a:t>VVPAT </a:t>
            </a:r>
            <a:r>
              <a:rPr lang="en-US" dirty="0" smtClean="0"/>
              <a:t>counts</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67</a:t>
            </a:fld>
            <a:endParaRPr lang="en"/>
          </a:p>
        </p:txBody>
      </p:sp>
      <p:sp>
        <p:nvSpPr>
          <p:cNvPr id="4" name="Rectangle 3"/>
          <p:cNvSpPr/>
          <p:nvPr/>
        </p:nvSpPr>
        <p:spPr>
          <a:xfrm>
            <a:off x="651646" y="1371074"/>
            <a:ext cx="7715915" cy="3754874"/>
          </a:xfrm>
          <a:prstGeom prst="rect">
            <a:avLst/>
          </a:prstGeom>
        </p:spPr>
        <p:txBody>
          <a:bodyPr wrap="square">
            <a:spAutoFit/>
          </a:bodyPr>
          <a:lstStyle/>
          <a:p>
            <a:pPr algn="just">
              <a:buFont typeface="Wingdings" pitchFamily="2" charset="2"/>
              <a:buChar char="q"/>
            </a:pPr>
            <a:r>
              <a:rPr lang="en-IN" b="1" dirty="0">
                <a:latin typeface="Roboto Condensed"/>
              </a:rPr>
              <a:t> Order dated 08.04.2019:</a:t>
            </a:r>
          </a:p>
          <a:p>
            <a:pPr algn="just"/>
            <a:endParaRPr lang="en-US" i="1" dirty="0" smtClean="0">
              <a:latin typeface="Roboto Condensed"/>
            </a:endParaRPr>
          </a:p>
          <a:p>
            <a:pPr marL="285750" indent="-285750" algn="just">
              <a:buFont typeface="Arial" panose="020B0604020202020204" pitchFamily="34" charset="0"/>
              <a:buChar char="•"/>
            </a:pPr>
            <a:r>
              <a:rPr lang="en-US" i="1" dirty="0" smtClean="0">
                <a:latin typeface="Roboto Condensed"/>
              </a:rPr>
              <a:t>“We are certain that the system ensures accurate electoral results.”</a:t>
            </a:r>
          </a:p>
          <a:p>
            <a:pPr marL="285750" indent="-285750" algn="just">
              <a:buFont typeface="Arial" panose="020B0604020202020204" pitchFamily="34" charset="0"/>
              <a:buChar char="•"/>
            </a:pPr>
            <a:endParaRPr lang="en-US" dirty="0" smtClean="0">
              <a:latin typeface="Roboto Condensed"/>
            </a:endParaRPr>
          </a:p>
          <a:p>
            <a:pPr marL="285750" indent="-285750" algn="just">
              <a:buFont typeface="Arial" panose="020B0604020202020204" pitchFamily="34" charset="0"/>
              <a:buChar char="•"/>
            </a:pPr>
            <a:r>
              <a:rPr lang="en-US" i="1" dirty="0" smtClean="0">
                <a:latin typeface="Roboto Condensed"/>
              </a:rPr>
              <a:t>“Verification of VVPAT slips of 5 Polling Stations per Assembly Constituency or Assembly Segment in a Parliamentary Constituency would lead to greater satisfaction.”</a:t>
            </a:r>
          </a:p>
          <a:p>
            <a:pPr algn="just"/>
            <a:endParaRPr lang="en-US" i="1" dirty="0" smtClean="0">
              <a:latin typeface="Roboto Condensed"/>
            </a:endParaRPr>
          </a:p>
          <a:p>
            <a:pPr marL="285750" indent="-285750" algn="just">
              <a:buFont typeface="Arial" panose="020B0604020202020204" pitchFamily="34" charset="0"/>
              <a:buChar char="•"/>
            </a:pPr>
            <a:r>
              <a:rPr lang="en-US" b="1" dirty="0" smtClean="0">
                <a:latin typeface="Roboto Condensed"/>
              </a:rPr>
              <a:t>Review Petition </a:t>
            </a:r>
            <a:r>
              <a:rPr lang="en-US" dirty="0" smtClean="0">
                <a:latin typeface="Roboto Condensed"/>
              </a:rPr>
              <a:t>against above order dismissed on 07.05.2019.  </a:t>
            </a:r>
          </a:p>
          <a:p>
            <a:pPr marL="285750" indent="-285750" algn="just">
              <a:buFont typeface="Arial" panose="020B0604020202020204" pitchFamily="34" charset="0"/>
              <a:buChar char="•"/>
            </a:pPr>
            <a:endParaRPr lang="en-US" dirty="0">
              <a:latin typeface="Roboto Condensed"/>
            </a:endParaRPr>
          </a:p>
          <a:p>
            <a:pPr algn="just">
              <a:buFont typeface="Wingdings" pitchFamily="2" charset="2"/>
              <a:buChar char="q"/>
            </a:pPr>
            <a:r>
              <a:rPr lang="en-IN" b="1" dirty="0" smtClean="0">
                <a:latin typeface="Roboto Condensed"/>
              </a:rPr>
              <a:t> Order </a:t>
            </a:r>
            <a:r>
              <a:rPr lang="en-IN" b="1" dirty="0">
                <a:latin typeface="Roboto Condensed"/>
              </a:rPr>
              <a:t>d</a:t>
            </a:r>
            <a:r>
              <a:rPr lang="en-IN" b="1" dirty="0" smtClean="0">
                <a:latin typeface="Roboto Condensed"/>
              </a:rPr>
              <a:t>ated </a:t>
            </a:r>
            <a:r>
              <a:rPr lang="en-IN" b="1" dirty="0">
                <a:latin typeface="Roboto Condensed"/>
              </a:rPr>
              <a:t>21.05.2019:</a:t>
            </a:r>
          </a:p>
          <a:p>
            <a:pPr algn="just"/>
            <a:endParaRPr lang="en-IN" b="1" dirty="0">
              <a:latin typeface="Roboto Condensed"/>
            </a:endParaRPr>
          </a:p>
          <a:p>
            <a:pPr algn="just"/>
            <a:r>
              <a:rPr lang="en-IN" dirty="0">
                <a:latin typeface="Roboto Condensed"/>
              </a:rPr>
              <a:t>The Supreme Court on 21.05.2019 dismissed a PIL seeking counting of VVPAT slips of all EVMs while </a:t>
            </a:r>
            <a:r>
              <a:rPr lang="en-IN" b="1" dirty="0">
                <a:latin typeface="Roboto Condensed"/>
              </a:rPr>
              <a:t>rebuking</a:t>
            </a:r>
            <a:r>
              <a:rPr lang="en-IN" dirty="0">
                <a:latin typeface="Roboto Condensed"/>
              </a:rPr>
              <a:t> </a:t>
            </a:r>
            <a:r>
              <a:rPr lang="en-IN" dirty="0" smtClean="0">
                <a:latin typeface="Roboto Condensed"/>
              </a:rPr>
              <a:t>the petitioner NGO</a:t>
            </a:r>
            <a:r>
              <a:rPr lang="en-IN" dirty="0">
                <a:latin typeface="Roboto Condensed"/>
              </a:rPr>
              <a:t> </a:t>
            </a:r>
            <a:r>
              <a:rPr lang="en-IN" dirty="0" smtClean="0">
                <a:latin typeface="Roboto Condensed"/>
              </a:rPr>
              <a:t> </a:t>
            </a:r>
            <a:r>
              <a:rPr lang="en-IN" b="1" dirty="0">
                <a:latin typeface="Roboto Condensed"/>
              </a:rPr>
              <a:t>for making a “mockery of democracy”</a:t>
            </a:r>
            <a:r>
              <a:rPr lang="en-IN" dirty="0">
                <a:latin typeface="Roboto Condensed"/>
              </a:rPr>
              <a:t> by moving the court despite a clear ruling by the apex court directing counting of VVPAT slips of five Polling Stations per assembly segment.</a:t>
            </a:r>
          </a:p>
          <a:p>
            <a:r>
              <a:rPr lang="en-IN" dirty="0">
                <a:latin typeface="Roboto Condensed"/>
              </a:rPr>
              <a:t> </a:t>
            </a:r>
            <a:br>
              <a:rPr lang="en-IN" dirty="0">
                <a:latin typeface="Roboto Condensed"/>
              </a:rPr>
            </a:br>
            <a:endParaRPr lang="en-IN" dirty="0">
              <a:latin typeface="Roboto Condensed"/>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485166"/>
            <a:ext cx="4094400" cy="2462848"/>
          </a:xfrm>
          <a:prstGeom prst="rect">
            <a:avLst/>
          </a:prstGeom>
        </p:spPr>
        <p:txBody>
          <a:bodyPr lIns="91425" tIns="91425" rIns="91425" bIns="91425" anchor="b" anchorCtr="0">
            <a:noAutofit/>
          </a:bodyPr>
          <a:lstStyle/>
          <a:p>
            <a:pPr lvl="0"/>
            <a:r>
              <a:rPr lang="en-IN" dirty="0"/>
              <a:t/>
            </a:r>
            <a:br>
              <a:rPr lang="en-IN" dirty="0"/>
            </a:br>
            <a:r>
              <a:rPr lang="en-IN" dirty="0"/>
              <a:t/>
            </a:r>
            <a:br>
              <a:rPr lang="en-IN" dirty="0"/>
            </a:br>
            <a:r>
              <a:rPr lang="en-IN" dirty="0"/>
              <a:t/>
            </a:r>
            <a:br>
              <a:rPr lang="en-IN" dirty="0"/>
            </a:br>
            <a:r>
              <a:rPr lang="en-IN" dirty="0"/>
              <a:t>VOTER VERIFIABLE PAPER AUDIT TRAIL (VVPAT)</a:t>
            </a:r>
            <a:br>
              <a:rPr lang="en-IN" dirty="0"/>
            </a:b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68</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2592050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VVPAT  </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69</a:t>
            </a:fld>
            <a:endParaRPr lang="en"/>
          </a:p>
        </p:txBody>
      </p:sp>
      <p:sp>
        <p:nvSpPr>
          <p:cNvPr id="6" name="Rounded Rectangle 5"/>
          <p:cNvSpPr/>
          <p:nvPr/>
        </p:nvSpPr>
        <p:spPr>
          <a:xfrm>
            <a:off x="762000" y="3902923"/>
            <a:ext cx="6408712" cy="1203598"/>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a:solidFill>
                  <a:schemeClr val="tx1"/>
                </a:solidFill>
                <a:latin typeface="Roboto Condensed"/>
              </a:rPr>
              <a:t>VVPAT-</a:t>
            </a:r>
            <a:r>
              <a:rPr lang="en-IN" sz="2400" b="1" dirty="0">
                <a:latin typeface="Roboto Condensed"/>
              </a:rPr>
              <a:t> </a:t>
            </a:r>
            <a:r>
              <a:rPr lang="en-US" sz="2400" b="1" dirty="0">
                <a:solidFill>
                  <a:schemeClr val="tx1"/>
                </a:solidFill>
                <a:latin typeface="Roboto Condensed"/>
                <a:cs typeface="Times New Roman" pitchFamily="18" charset="0"/>
              </a:rPr>
              <a:t>allows the voters to verify that their votes are cast as intended.</a:t>
            </a:r>
            <a:endParaRPr lang="en-IN" sz="2400" b="1" dirty="0">
              <a:latin typeface="Roboto Condensed"/>
            </a:endParaRPr>
          </a:p>
        </p:txBody>
      </p:sp>
      <p:pic>
        <p:nvPicPr>
          <p:cNvPr id="1026" name="Picture 2" descr="C:\Users\DELL\Downloads\WhatsApp Image 2019-08-02 at 12.28.19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3480"/>
            <a:ext cx="5208494" cy="2535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Untitled.jpg"/>
          <p:cNvPicPr>
            <a:picLocks noChangeAspect="1" noChangeArrowheads="1"/>
          </p:cNvPicPr>
          <p:nvPr/>
        </p:nvPicPr>
        <p:blipFill>
          <a:blip r:embed="rId3"/>
          <a:srcRect/>
          <a:stretch>
            <a:fillRect/>
          </a:stretch>
        </p:blipFill>
        <p:spPr bwMode="auto">
          <a:xfrm>
            <a:off x="5562600" y="1657350"/>
            <a:ext cx="2828365" cy="2121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2562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TECs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a:t>
            </a:fld>
            <a:endParaRPr lang="en"/>
          </a:p>
        </p:txBody>
      </p:sp>
      <p:sp>
        <p:nvSpPr>
          <p:cNvPr id="4" name="Rectangle 3"/>
          <p:cNvSpPr/>
          <p:nvPr/>
        </p:nvSpPr>
        <p:spPr>
          <a:xfrm>
            <a:off x="381000" y="1581150"/>
            <a:ext cx="8458200" cy="2946961"/>
          </a:xfrm>
          <a:prstGeom prst="rect">
            <a:avLst/>
          </a:prstGeom>
        </p:spPr>
        <p:txBody>
          <a:bodyPr wrap="square">
            <a:spAutoFit/>
          </a:bodyPr>
          <a:lstStyle/>
          <a:p>
            <a:pPr marL="228600" algn="just"/>
            <a:r>
              <a:rPr lang="en-IN" b="1" dirty="0">
                <a:latin typeface="Roboto Condensed"/>
                <a:ea typeface="Cambria" panose="02040503050406030204" pitchFamily="18" charset="0"/>
                <a:cs typeface="Arial" panose="020B0604020202020204" pitchFamily="34" charset="0"/>
              </a:rPr>
              <a:t>Composition of First Technical Expert Committee on EVMs – 1990</a:t>
            </a:r>
          </a:p>
          <a:p>
            <a:pPr marL="228600" algn="just"/>
            <a:endParaRPr lang="en-IN" sz="1050" b="1" dirty="0">
              <a:effectLst/>
              <a:latin typeface="Roboto Condensed"/>
              <a:ea typeface="Calibri" panose="020F0502020204030204" pitchFamily="34" charset="0"/>
              <a:cs typeface="Arial" panose="020B0604020202020204" pitchFamily="34" charset="0"/>
            </a:endParaRPr>
          </a:p>
          <a:p>
            <a:pPr marL="571500" lvl="1" indent="-342900" algn="just">
              <a:buAutoNum type="arabicPeriod"/>
            </a:pPr>
            <a:r>
              <a:rPr lang="en-IN" dirty="0">
                <a:latin typeface="Roboto Condensed"/>
              </a:rPr>
              <a:t>Professor S. </a:t>
            </a:r>
            <a:r>
              <a:rPr lang="en-IN" dirty="0" err="1">
                <a:latin typeface="Roboto Condensed"/>
              </a:rPr>
              <a:t>Sampath</a:t>
            </a:r>
            <a:r>
              <a:rPr lang="en-IN" dirty="0">
                <a:latin typeface="Roboto Condensed"/>
              </a:rPr>
              <a:t>, Chairman Technical Advisory Committee, Defence Research &amp; Development Organization DRDO), Ministry of </a:t>
            </a:r>
            <a:r>
              <a:rPr lang="en-IN" dirty="0" smtClean="0">
                <a:latin typeface="Roboto Condensed"/>
              </a:rPr>
              <a:t>Defence.</a:t>
            </a:r>
            <a:endParaRPr lang="en-IN" dirty="0">
              <a:latin typeface="Roboto Condensed"/>
            </a:endParaRPr>
          </a:p>
          <a:p>
            <a:pPr marL="571500" lvl="1" indent="-342900" algn="just">
              <a:buAutoNum type="arabicPeriod"/>
            </a:pPr>
            <a:r>
              <a:rPr lang="en-IN" dirty="0">
                <a:latin typeface="Roboto Condensed"/>
              </a:rPr>
              <a:t>Professor PV </a:t>
            </a:r>
            <a:r>
              <a:rPr lang="en-IN" dirty="0" err="1">
                <a:latin typeface="Roboto Condensed"/>
              </a:rPr>
              <a:t>Indiresan</a:t>
            </a:r>
            <a:r>
              <a:rPr lang="en-IN" dirty="0">
                <a:latin typeface="Roboto Condensed"/>
              </a:rPr>
              <a:t> of the IIT </a:t>
            </a:r>
            <a:r>
              <a:rPr lang="en-IN" dirty="0" smtClean="0">
                <a:latin typeface="Roboto Condensed"/>
              </a:rPr>
              <a:t>Delhi.</a:t>
            </a:r>
            <a:endParaRPr lang="en-IN" dirty="0">
              <a:latin typeface="Roboto Condensed"/>
            </a:endParaRPr>
          </a:p>
          <a:p>
            <a:pPr marL="571500" lvl="1" indent="-342900" algn="just">
              <a:buAutoNum type="arabicPeriod"/>
            </a:pPr>
            <a:r>
              <a:rPr lang="en-IN" dirty="0" err="1">
                <a:latin typeface="Roboto Condensed"/>
              </a:rPr>
              <a:t>Dr.</a:t>
            </a:r>
            <a:r>
              <a:rPr lang="en-IN" dirty="0">
                <a:latin typeface="Roboto Condensed"/>
              </a:rPr>
              <a:t> Rao C. </a:t>
            </a:r>
            <a:r>
              <a:rPr lang="en-IN" dirty="0" err="1">
                <a:latin typeface="Roboto Condensed"/>
              </a:rPr>
              <a:t>Kasarabada</a:t>
            </a:r>
            <a:r>
              <a:rPr lang="en-IN" dirty="0">
                <a:latin typeface="Roboto Condensed"/>
              </a:rPr>
              <a:t>, Director, Electronic Research &amp; Development Centre (ERDC), </a:t>
            </a:r>
            <a:r>
              <a:rPr lang="en-IN" dirty="0" smtClean="0">
                <a:latin typeface="Roboto Condensed"/>
              </a:rPr>
              <a:t>Trivandrum.</a:t>
            </a:r>
            <a:endParaRPr lang="en-IN" dirty="0">
              <a:latin typeface="Roboto Condensed"/>
            </a:endParaRPr>
          </a:p>
          <a:p>
            <a:pPr marL="571500" lvl="1" indent="-342900" algn="just">
              <a:buAutoNum type="arabicPeriod"/>
            </a:pPr>
            <a:endParaRPr lang="en-IN" sz="1050" dirty="0">
              <a:latin typeface="Roboto Condensed"/>
            </a:endParaRPr>
          </a:p>
          <a:p>
            <a:pPr lvl="2"/>
            <a:r>
              <a:rPr lang="en-IN" b="1" dirty="0">
                <a:latin typeface="Roboto Condensed"/>
                <a:ea typeface="Cambria" panose="02040503050406030204" pitchFamily="18" charset="0"/>
                <a:cs typeface="Arial" panose="020B0604020202020204" pitchFamily="34" charset="0"/>
              </a:rPr>
              <a:t>      Composition</a:t>
            </a:r>
            <a:r>
              <a:rPr lang="en-IN" b="1" dirty="0">
                <a:latin typeface="Roboto Condensed"/>
              </a:rPr>
              <a:t> of Second Technical Expert Committee – Dec 2005</a:t>
            </a:r>
            <a:endParaRPr lang="en-IN" sz="1050" dirty="0">
              <a:latin typeface="Roboto Condensed"/>
            </a:endParaRPr>
          </a:p>
          <a:p>
            <a:r>
              <a:rPr lang="en-IN" baseline="30000" dirty="0">
                <a:latin typeface="Roboto Condensed"/>
              </a:rPr>
              <a:t> </a:t>
            </a:r>
            <a:endParaRPr lang="en-IN" sz="800" dirty="0">
              <a:latin typeface="Roboto Condensed"/>
            </a:endParaRPr>
          </a:p>
          <a:p>
            <a:pPr lvl="3"/>
            <a:r>
              <a:rPr lang="en-IN" dirty="0">
                <a:latin typeface="Roboto Condensed"/>
              </a:rPr>
              <a:t>     1.   Prof P.V. Indiresan, Ex-Director, IIT Madras as Chairman of </a:t>
            </a:r>
            <a:r>
              <a:rPr lang="en-IN" dirty="0" smtClean="0">
                <a:latin typeface="Roboto Condensed"/>
              </a:rPr>
              <a:t>TEC.</a:t>
            </a:r>
            <a:endParaRPr lang="en-IN" dirty="0">
              <a:latin typeface="Roboto Condensed"/>
            </a:endParaRPr>
          </a:p>
          <a:p>
            <a:pPr lvl="3"/>
            <a:r>
              <a:rPr lang="en-IN" dirty="0">
                <a:latin typeface="Roboto Condensed"/>
              </a:rPr>
              <a:t>     2.   </a:t>
            </a:r>
            <a:r>
              <a:rPr lang="en-IN" dirty="0" err="1">
                <a:latin typeface="Roboto Condensed"/>
              </a:rPr>
              <a:t>Prof.</a:t>
            </a:r>
            <a:r>
              <a:rPr lang="en-IN" dirty="0">
                <a:latin typeface="Roboto Condensed"/>
              </a:rPr>
              <a:t> D.T. </a:t>
            </a:r>
            <a:r>
              <a:rPr lang="en-IN" dirty="0" err="1">
                <a:latin typeface="Roboto Condensed"/>
              </a:rPr>
              <a:t>Shahani</a:t>
            </a:r>
            <a:r>
              <a:rPr lang="en-IN" dirty="0">
                <a:latin typeface="Roboto Condensed"/>
              </a:rPr>
              <a:t> of IIT </a:t>
            </a:r>
            <a:r>
              <a:rPr lang="en-IN" dirty="0" smtClean="0">
                <a:latin typeface="Roboto Condensed"/>
              </a:rPr>
              <a:t>Delhi.</a:t>
            </a:r>
            <a:endParaRPr lang="en-IN" dirty="0">
              <a:latin typeface="Roboto Condensed"/>
            </a:endParaRPr>
          </a:p>
          <a:p>
            <a:pPr lvl="3"/>
            <a:r>
              <a:rPr lang="en-IN" dirty="0">
                <a:latin typeface="Roboto Condensed"/>
              </a:rPr>
              <a:t>     3.   </a:t>
            </a:r>
            <a:r>
              <a:rPr lang="en-IN" dirty="0" err="1">
                <a:latin typeface="Roboto Condensed"/>
              </a:rPr>
              <a:t>Prof.</a:t>
            </a:r>
            <a:r>
              <a:rPr lang="en-IN" dirty="0">
                <a:latin typeface="Roboto Condensed"/>
              </a:rPr>
              <a:t> A.K. </a:t>
            </a:r>
            <a:r>
              <a:rPr lang="en-IN" dirty="0" err="1">
                <a:latin typeface="Roboto Condensed"/>
              </a:rPr>
              <a:t>Agarwala</a:t>
            </a:r>
            <a:r>
              <a:rPr lang="en-IN" dirty="0">
                <a:latin typeface="Roboto Condensed"/>
              </a:rPr>
              <a:t> of IIT </a:t>
            </a:r>
            <a:r>
              <a:rPr lang="en-IN" dirty="0" smtClean="0">
                <a:latin typeface="Roboto Condensed"/>
              </a:rPr>
              <a:t>Delhi.</a:t>
            </a:r>
            <a:endParaRPr lang="en-IN" sz="1100" dirty="0">
              <a:latin typeface="Roboto Condensed"/>
            </a:endParaRPr>
          </a:p>
          <a:p>
            <a:pPr marL="228600" algn="just"/>
            <a:endParaRPr lang="en-IN"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6381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VVPAT </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70</a:t>
            </a:fld>
            <a:endParaRPr lang="en"/>
          </a:p>
        </p:txBody>
      </p:sp>
      <p:sp>
        <p:nvSpPr>
          <p:cNvPr id="5" name="TextBox 4"/>
          <p:cNvSpPr txBox="1"/>
          <p:nvPr/>
        </p:nvSpPr>
        <p:spPr>
          <a:xfrm>
            <a:off x="228600" y="1276350"/>
            <a:ext cx="8412360" cy="3693319"/>
          </a:xfrm>
          <a:prstGeom prst="rect">
            <a:avLst/>
          </a:prstGeom>
          <a:noFill/>
        </p:spPr>
        <p:txBody>
          <a:bodyPr wrap="square" rtlCol="0">
            <a:spAutoFit/>
          </a:bodyPr>
          <a:lstStyle/>
          <a:p>
            <a:pPr marL="263129" indent="-263129" algn="just">
              <a:buFont typeface="Arial" pitchFamily="34" charset="0"/>
              <a:buChar char="•"/>
              <a:defRPr/>
            </a:pPr>
            <a:endParaRPr lang="en-US" sz="1800" dirty="0" smtClean="0">
              <a:solidFill>
                <a:schemeClr val="tx1"/>
              </a:solidFill>
              <a:latin typeface="Roboto Condensed"/>
              <a:cs typeface="Times New Roman" pitchFamily="18" charset="0"/>
            </a:endParaRPr>
          </a:p>
          <a:p>
            <a:pPr marL="263129" indent="-263129" algn="just">
              <a:buFont typeface="Arial" pitchFamily="34" charset="0"/>
              <a:buChar char="•"/>
              <a:defRPr/>
            </a:pPr>
            <a:r>
              <a:rPr lang="en-US" sz="1800" dirty="0" smtClean="0">
                <a:solidFill>
                  <a:schemeClr val="tx1"/>
                </a:solidFill>
                <a:latin typeface="Roboto Condensed"/>
                <a:cs typeface="Times New Roman" pitchFamily="18" charset="0"/>
              </a:rPr>
              <a:t>Voter </a:t>
            </a:r>
            <a:r>
              <a:rPr lang="en-US" sz="1800" dirty="0">
                <a:solidFill>
                  <a:schemeClr val="tx1"/>
                </a:solidFill>
                <a:latin typeface="Roboto Condensed"/>
                <a:cs typeface="Times New Roman" pitchFamily="18" charset="0"/>
              </a:rPr>
              <a:t>Verifiable Paper Audit Trail is an independent system, attached with the Electronic Voting Machines, that allows the voters to verify that their votes are cast as </a:t>
            </a:r>
            <a:r>
              <a:rPr lang="en-US" sz="1800" dirty="0" smtClean="0">
                <a:solidFill>
                  <a:schemeClr val="tx1"/>
                </a:solidFill>
                <a:latin typeface="Roboto Condensed"/>
                <a:cs typeface="Times New Roman" pitchFamily="18" charset="0"/>
              </a:rPr>
              <a:t>intended.</a:t>
            </a:r>
            <a:endParaRPr lang="en-US" sz="1800" dirty="0">
              <a:solidFill>
                <a:schemeClr val="tx1"/>
              </a:solidFill>
              <a:latin typeface="Roboto Condensed"/>
              <a:cs typeface="Times New Roman" pitchFamily="18" charset="0"/>
            </a:endParaRPr>
          </a:p>
          <a:p>
            <a:pPr marL="263129" indent="-263129" algn="just">
              <a:defRPr/>
            </a:pPr>
            <a:endParaRPr lang="en-US" sz="1800" dirty="0">
              <a:solidFill>
                <a:schemeClr val="tx1"/>
              </a:solidFill>
              <a:latin typeface="Roboto Condensed"/>
              <a:cs typeface="Times New Roman" pitchFamily="18" charset="0"/>
            </a:endParaRPr>
          </a:p>
          <a:p>
            <a:pPr marL="263129" indent="-263129" algn="just">
              <a:buFont typeface="Arial" pitchFamily="34" charset="0"/>
              <a:buChar char="•"/>
              <a:defRPr/>
            </a:pPr>
            <a:r>
              <a:rPr lang="en-US" sz="1800" dirty="0">
                <a:solidFill>
                  <a:schemeClr val="tx1"/>
                </a:solidFill>
                <a:latin typeface="Roboto Condensed"/>
                <a:cs typeface="Times New Roman" pitchFamily="18" charset="0"/>
              </a:rPr>
              <a:t>When a vote is cast, the elector shall be able to view through the transparent window of the </a:t>
            </a:r>
            <a:r>
              <a:rPr lang="en-US" sz="1800" dirty="0">
                <a:latin typeface="Roboto Condensed"/>
                <a:cs typeface="Times New Roman" pitchFamily="18" charset="0"/>
              </a:rPr>
              <a:t>VVPAT</a:t>
            </a:r>
            <a:r>
              <a:rPr lang="en-US" sz="1800" dirty="0">
                <a:solidFill>
                  <a:schemeClr val="tx1"/>
                </a:solidFill>
                <a:latin typeface="Roboto Condensed"/>
                <a:cs typeface="Times New Roman" pitchFamily="18" charset="0"/>
              </a:rPr>
              <a:t>, the printed paper slip showing the </a:t>
            </a:r>
            <a:r>
              <a:rPr lang="en-US" sz="1800" b="1" dirty="0">
                <a:solidFill>
                  <a:schemeClr val="tx1"/>
                </a:solidFill>
                <a:latin typeface="Roboto Condensed"/>
                <a:cs typeface="Times New Roman" pitchFamily="18" charset="0"/>
              </a:rPr>
              <a:t>serial no</a:t>
            </a:r>
            <a:r>
              <a:rPr lang="en-US" sz="1800" dirty="0">
                <a:solidFill>
                  <a:schemeClr val="tx1"/>
                </a:solidFill>
                <a:latin typeface="Roboto Condensed"/>
                <a:cs typeface="Times New Roman" pitchFamily="18" charset="0"/>
              </a:rPr>
              <a:t>, </a:t>
            </a:r>
            <a:r>
              <a:rPr lang="en-US" sz="1800" b="1" dirty="0">
                <a:solidFill>
                  <a:schemeClr val="tx1"/>
                </a:solidFill>
                <a:latin typeface="Roboto Condensed"/>
                <a:cs typeface="Times New Roman" pitchFamily="18" charset="0"/>
              </a:rPr>
              <a:t>name</a:t>
            </a:r>
            <a:r>
              <a:rPr lang="en-US" sz="1800" dirty="0">
                <a:solidFill>
                  <a:schemeClr val="tx1"/>
                </a:solidFill>
                <a:latin typeface="Roboto Condensed"/>
                <a:cs typeface="Times New Roman" pitchFamily="18" charset="0"/>
              </a:rPr>
              <a:t> and the </a:t>
            </a:r>
            <a:r>
              <a:rPr lang="en-US" sz="1800" b="1" dirty="0">
                <a:solidFill>
                  <a:schemeClr val="tx1"/>
                </a:solidFill>
                <a:latin typeface="Roboto Condensed"/>
                <a:cs typeface="Times New Roman" pitchFamily="18" charset="0"/>
              </a:rPr>
              <a:t>symbol</a:t>
            </a:r>
            <a:r>
              <a:rPr lang="en-US" sz="1800" dirty="0">
                <a:solidFill>
                  <a:schemeClr val="tx1"/>
                </a:solidFill>
                <a:latin typeface="Roboto Condensed"/>
                <a:cs typeface="Times New Roman" pitchFamily="18" charset="0"/>
              </a:rPr>
              <a:t> of the candidate of his </a:t>
            </a:r>
            <a:r>
              <a:rPr lang="en-US" sz="1800" dirty="0" smtClean="0">
                <a:solidFill>
                  <a:schemeClr val="tx1"/>
                </a:solidFill>
                <a:latin typeface="Roboto Condensed"/>
                <a:cs typeface="Times New Roman" pitchFamily="18" charset="0"/>
              </a:rPr>
              <a:t>choice.</a:t>
            </a:r>
            <a:endParaRPr lang="en-US" sz="1800" dirty="0">
              <a:solidFill>
                <a:schemeClr val="tx1"/>
              </a:solidFill>
              <a:latin typeface="Roboto Condensed"/>
              <a:cs typeface="Times New Roman" pitchFamily="18" charset="0"/>
            </a:endParaRPr>
          </a:p>
          <a:p>
            <a:pPr marL="263129" indent="-263129" algn="just">
              <a:defRPr/>
            </a:pPr>
            <a:endParaRPr lang="en-US" sz="1800" dirty="0">
              <a:solidFill>
                <a:schemeClr val="tx1"/>
              </a:solidFill>
              <a:latin typeface="Roboto Condensed"/>
              <a:cs typeface="Times New Roman" pitchFamily="18" charset="0"/>
            </a:endParaRPr>
          </a:p>
          <a:p>
            <a:pPr marL="263129" indent="-263129" algn="just">
              <a:buFont typeface="Arial" pitchFamily="34" charset="0"/>
              <a:buChar char="•"/>
              <a:defRPr/>
            </a:pPr>
            <a:r>
              <a:rPr lang="en-US" sz="1800" dirty="0">
                <a:solidFill>
                  <a:schemeClr val="tx1"/>
                </a:solidFill>
                <a:latin typeface="Roboto Condensed"/>
                <a:cs typeface="Times New Roman" pitchFamily="18" charset="0"/>
              </a:rPr>
              <a:t>The slip is visible through the VVPAT window after which it automatically gets cut and falls in the sealed drop box of the </a:t>
            </a:r>
            <a:r>
              <a:rPr lang="en-US" sz="1800" dirty="0" smtClean="0">
                <a:solidFill>
                  <a:schemeClr val="tx1"/>
                </a:solidFill>
                <a:latin typeface="Roboto Condensed"/>
                <a:cs typeface="Times New Roman" pitchFamily="18" charset="0"/>
              </a:rPr>
              <a:t>VVPAT.</a:t>
            </a:r>
            <a:endParaRPr lang="en-US" sz="1800" dirty="0">
              <a:solidFill>
                <a:schemeClr val="tx1"/>
              </a:solidFill>
              <a:latin typeface="Roboto Condensed"/>
              <a:cs typeface="Times New Roman" pitchFamily="18" charset="0"/>
            </a:endParaRPr>
          </a:p>
          <a:p>
            <a:pPr marL="263129" indent="-263129" algn="just">
              <a:defRPr/>
            </a:pPr>
            <a:endParaRPr lang="en-US" sz="1800" dirty="0">
              <a:solidFill>
                <a:schemeClr val="tx1"/>
              </a:solidFill>
              <a:latin typeface="Roboto Condensed"/>
              <a:cs typeface="Times New Roman" pitchFamily="18" charset="0"/>
            </a:endParaRPr>
          </a:p>
          <a:p>
            <a:pPr marL="263129" indent="-263129" algn="just">
              <a:buFont typeface="Arial" pitchFamily="34" charset="0"/>
              <a:buChar char="•"/>
              <a:defRPr/>
            </a:pPr>
            <a:r>
              <a:rPr lang="en-US" sz="1800" dirty="0">
                <a:solidFill>
                  <a:schemeClr val="tx1"/>
                </a:solidFill>
                <a:latin typeface="Roboto Condensed"/>
                <a:cs typeface="Times New Roman" pitchFamily="18" charset="0"/>
              </a:rPr>
              <a:t>Since June 2017, VVPATs are being used in all </a:t>
            </a:r>
            <a:r>
              <a:rPr lang="en-US" sz="1800" dirty="0" smtClean="0">
                <a:solidFill>
                  <a:schemeClr val="tx1"/>
                </a:solidFill>
                <a:latin typeface="Roboto Condensed"/>
                <a:cs typeface="Times New Roman" pitchFamily="18" charset="0"/>
              </a:rPr>
              <a:t>Elections.</a:t>
            </a:r>
            <a:endParaRPr lang="en-US" sz="1800" dirty="0">
              <a:solidFill>
                <a:schemeClr val="tx1"/>
              </a:solidFill>
              <a:latin typeface="Roboto Condensed"/>
              <a:cs typeface="Times New Roman" pitchFamily="18" charset="0"/>
            </a:endParaRPr>
          </a:p>
        </p:txBody>
      </p:sp>
    </p:spTree>
    <p:extLst>
      <p:ext uri="{BB962C8B-B14F-4D97-AF65-F5344CB8AC3E}">
        <p14:creationId xmlns:p14="http://schemas.microsoft.com/office/powerpoint/2010/main" val="415508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HISTORY OF VVPAT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71</a:t>
            </a:fld>
            <a:endParaRPr lang="en"/>
          </a:p>
        </p:txBody>
      </p:sp>
      <p:sp>
        <p:nvSpPr>
          <p:cNvPr id="4" name="Rectangle 3"/>
          <p:cNvSpPr/>
          <p:nvPr/>
        </p:nvSpPr>
        <p:spPr>
          <a:xfrm>
            <a:off x="304800" y="1388536"/>
            <a:ext cx="8153400" cy="2923877"/>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en-US" sz="1600" b="1" dirty="0" smtClean="0">
                <a:latin typeface="Roboto Condensed"/>
                <a:ea typeface="Cambria" panose="02040503050406030204" pitchFamily="18" charset="0"/>
                <a:cs typeface="Mangal" panose="02040503050203030202" pitchFamily="18" charset="0"/>
              </a:rPr>
              <a:t>4</a:t>
            </a:r>
            <a:r>
              <a:rPr lang="en-US" sz="1600" b="1" baseline="30000" dirty="0" smtClean="0">
                <a:latin typeface="Roboto Condensed"/>
                <a:ea typeface="Cambria" panose="02040503050406030204" pitchFamily="18" charset="0"/>
                <a:cs typeface="Mangal" panose="02040503050203030202" pitchFamily="18" charset="0"/>
              </a:rPr>
              <a:t>th</a:t>
            </a:r>
            <a:r>
              <a:rPr lang="en-US" sz="1600" b="1" dirty="0" smtClean="0">
                <a:latin typeface="Roboto Condensed"/>
                <a:ea typeface="Cambria" panose="02040503050406030204" pitchFamily="18" charset="0"/>
                <a:cs typeface="Mangal" panose="02040503050203030202" pitchFamily="18" charset="0"/>
              </a:rPr>
              <a:t> October 2010</a:t>
            </a:r>
            <a:r>
              <a:rPr lang="en-US" sz="1600" dirty="0" smtClean="0">
                <a:latin typeface="Roboto Condensed"/>
                <a:ea typeface="Cambria" panose="02040503050406030204" pitchFamily="18" charset="0"/>
                <a:cs typeface="Mangal" panose="02040503050203030202" pitchFamily="18" charset="0"/>
              </a:rPr>
              <a:t>: An all-party meeting agreed to incorporate VVPAT with EVM.</a:t>
            </a:r>
          </a:p>
          <a:p>
            <a:pPr marL="342900" lvl="0" indent="-342900" algn="just">
              <a:lnSpc>
                <a:spcPct val="115000"/>
              </a:lnSpc>
              <a:buFont typeface="Symbol" panose="05050102010706020507" pitchFamily="18" charset="2"/>
              <a:buChar char=""/>
            </a:pPr>
            <a:r>
              <a:rPr lang="en-US" sz="1600" b="1" dirty="0" smtClean="0">
                <a:latin typeface="Roboto Condensed"/>
                <a:ea typeface="Cambria" panose="02040503050406030204" pitchFamily="18" charset="0"/>
                <a:cs typeface="Mangal" panose="02040503050203030202" pitchFamily="18" charset="0"/>
              </a:rPr>
              <a:t>14</a:t>
            </a:r>
            <a:r>
              <a:rPr lang="en-US" sz="1600" b="1" baseline="30000" dirty="0" smtClean="0">
                <a:latin typeface="Roboto Condensed"/>
                <a:ea typeface="Cambria" panose="02040503050406030204" pitchFamily="18" charset="0"/>
                <a:cs typeface="Mangal" panose="02040503050203030202" pitchFamily="18" charset="0"/>
              </a:rPr>
              <a:t>th</a:t>
            </a:r>
            <a:r>
              <a:rPr lang="en-US" sz="1600" b="1" dirty="0" smtClean="0">
                <a:latin typeface="Roboto Condensed"/>
                <a:ea typeface="Cambria" panose="02040503050406030204" pitchFamily="18" charset="0"/>
                <a:cs typeface="Mangal" panose="02040503050203030202" pitchFamily="18" charset="0"/>
              </a:rPr>
              <a:t> August 2013</a:t>
            </a:r>
            <a:r>
              <a:rPr lang="en-US" sz="1600" dirty="0" smtClean="0">
                <a:latin typeface="Roboto Condensed"/>
                <a:ea typeface="Cambria" panose="02040503050406030204" pitchFamily="18" charset="0"/>
                <a:cs typeface="Mangal" panose="02040503050203030202" pitchFamily="18" charset="0"/>
              </a:rPr>
              <a:t>: The Conduct of Elections Rules 1961 amended to use VVPAT.</a:t>
            </a:r>
          </a:p>
          <a:p>
            <a:pPr marL="342900" lvl="0" indent="-342900" algn="just">
              <a:lnSpc>
                <a:spcPct val="115000"/>
              </a:lnSpc>
              <a:buFont typeface="Symbol" panose="05050102010706020507" pitchFamily="18" charset="2"/>
              <a:buChar char=""/>
            </a:pPr>
            <a:r>
              <a:rPr lang="en-US" sz="1600" b="1" dirty="0" smtClean="0">
                <a:latin typeface="Roboto Condensed"/>
                <a:ea typeface="Cambria" panose="02040503050406030204" pitchFamily="18" charset="0"/>
                <a:cs typeface="Mangal" panose="02040503050203030202" pitchFamily="18" charset="0"/>
              </a:rPr>
              <a:t>September 2013: </a:t>
            </a:r>
            <a:r>
              <a:rPr lang="en-US" sz="1600" dirty="0" smtClean="0">
                <a:latin typeface="Roboto Condensed"/>
                <a:ea typeface="Cambria" panose="02040503050406030204" pitchFamily="18" charset="0"/>
                <a:cs typeface="Mangal" panose="02040503050203030202" pitchFamily="18" charset="0"/>
              </a:rPr>
              <a:t>First used</a:t>
            </a:r>
            <a:r>
              <a:rPr lang="en-US" sz="1600" dirty="0">
                <a:latin typeface="Roboto Condensed"/>
                <a:ea typeface="Cambria" panose="02040503050406030204" pitchFamily="18" charset="0"/>
                <a:cs typeface="Mangal" panose="02040503050203030202" pitchFamily="18" charset="0"/>
              </a:rPr>
              <a:t> </a:t>
            </a:r>
            <a:r>
              <a:rPr lang="en-US" sz="1600" dirty="0" smtClean="0">
                <a:latin typeface="Roboto Condensed"/>
                <a:ea typeface="Cambria" panose="02040503050406030204" pitchFamily="18" charset="0"/>
                <a:cs typeface="Mangal" panose="02040503050203030202" pitchFamily="18" charset="0"/>
              </a:rPr>
              <a:t>in Bye-election </a:t>
            </a:r>
            <a:r>
              <a:rPr lang="en-US" sz="1600" dirty="0">
                <a:latin typeface="Roboto Condensed"/>
                <a:ea typeface="Cambria" panose="02040503050406030204" pitchFamily="18" charset="0"/>
                <a:cs typeface="Mangal" panose="02040503050203030202" pitchFamily="18" charset="0"/>
              </a:rPr>
              <a:t>for 51-Noksen AC </a:t>
            </a:r>
            <a:r>
              <a:rPr lang="en-US" sz="1600" dirty="0" smtClean="0">
                <a:latin typeface="Roboto Condensed"/>
                <a:ea typeface="Cambria" panose="02040503050406030204" pitchFamily="18" charset="0"/>
                <a:cs typeface="Mangal" panose="02040503050203030202" pitchFamily="18" charset="0"/>
              </a:rPr>
              <a:t>in Nagaland.</a:t>
            </a:r>
            <a:endParaRPr lang="en-IN" sz="1600" dirty="0">
              <a:latin typeface="Roboto Condensed"/>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1600" b="1" dirty="0" smtClean="0">
                <a:latin typeface="Roboto Condensed"/>
                <a:ea typeface="Cambria" panose="02040503050406030204" pitchFamily="18" charset="0"/>
                <a:cs typeface="Mangal" panose="02040503050203030202" pitchFamily="18" charset="0"/>
              </a:rPr>
              <a:t>October 2013</a:t>
            </a:r>
            <a:r>
              <a:rPr lang="en-US" sz="1600" dirty="0" smtClean="0">
                <a:latin typeface="Roboto Condensed"/>
                <a:ea typeface="Cambria" panose="02040503050406030204" pitchFamily="18" charset="0"/>
                <a:cs typeface="Mangal" panose="02040503050203030202" pitchFamily="18" charset="0"/>
              </a:rPr>
              <a:t>: Hon’ble </a:t>
            </a:r>
            <a:r>
              <a:rPr lang="en-US" sz="1600" dirty="0">
                <a:latin typeface="Roboto Condensed"/>
                <a:ea typeface="Cambria" panose="02040503050406030204" pitchFamily="18" charset="0"/>
                <a:cs typeface="Mangal" panose="02040503050203030202" pitchFamily="18" charset="0"/>
              </a:rPr>
              <a:t>Supreme Court allowed </a:t>
            </a:r>
            <a:r>
              <a:rPr lang="en-US" sz="1600" dirty="0" smtClean="0">
                <a:latin typeface="Roboto Condensed"/>
                <a:ea typeface="Cambria" panose="02040503050406030204" pitchFamily="18" charset="0"/>
                <a:cs typeface="Mangal" panose="02040503050203030202" pitchFamily="18" charset="0"/>
              </a:rPr>
              <a:t>ECI </a:t>
            </a:r>
            <a:r>
              <a:rPr lang="en-US" sz="1600" dirty="0">
                <a:latin typeface="Roboto Condensed"/>
                <a:ea typeface="Cambria" panose="02040503050406030204" pitchFamily="18" charset="0"/>
                <a:cs typeface="Mangal" panose="02040503050203030202" pitchFamily="18" charset="0"/>
              </a:rPr>
              <a:t>to introduce the VVPAT system in a phased </a:t>
            </a:r>
            <a:r>
              <a:rPr lang="en-US" sz="1600" dirty="0" smtClean="0">
                <a:latin typeface="Roboto Condensed"/>
                <a:ea typeface="Cambria" panose="02040503050406030204" pitchFamily="18" charset="0"/>
                <a:cs typeface="Mangal" panose="02040503050203030202" pitchFamily="18" charset="0"/>
              </a:rPr>
              <a:t>manner.</a:t>
            </a:r>
            <a:endParaRPr lang="en-IN" sz="1600" dirty="0">
              <a:latin typeface="Roboto Condensed"/>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1600" b="1" dirty="0" smtClean="0">
                <a:latin typeface="Roboto Condensed"/>
                <a:ea typeface="Cambria" panose="02040503050406030204" pitchFamily="18" charset="0"/>
                <a:cs typeface="Mangal" panose="02040503050203030202" pitchFamily="18" charset="0"/>
              </a:rPr>
              <a:t>4</a:t>
            </a:r>
            <a:r>
              <a:rPr lang="en-US" sz="1600" b="1" baseline="30000" dirty="0" smtClean="0">
                <a:latin typeface="Roboto Condensed"/>
                <a:ea typeface="Cambria" panose="02040503050406030204" pitchFamily="18" charset="0"/>
                <a:cs typeface="Mangal" panose="02040503050203030202" pitchFamily="18" charset="0"/>
              </a:rPr>
              <a:t>th</a:t>
            </a:r>
            <a:r>
              <a:rPr lang="en-US" sz="1600" b="1" dirty="0">
                <a:latin typeface="Roboto Condensed"/>
                <a:ea typeface="Cambria" panose="02040503050406030204" pitchFamily="18" charset="0"/>
                <a:cs typeface="Mangal" panose="02040503050203030202" pitchFamily="18" charset="0"/>
              </a:rPr>
              <a:t> </a:t>
            </a:r>
            <a:r>
              <a:rPr lang="en-US" sz="1600" b="1" dirty="0" smtClean="0">
                <a:latin typeface="Roboto Condensed"/>
                <a:ea typeface="Cambria" panose="02040503050406030204" pitchFamily="18" charset="0"/>
                <a:cs typeface="Mangal" panose="02040503050203030202" pitchFamily="18" charset="0"/>
              </a:rPr>
              <a:t>March 2017: Goa</a:t>
            </a:r>
            <a:r>
              <a:rPr lang="en-US" sz="1600" dirty="0" smtClean="0">
                <a:latin typeface="Roboto Condensed"/>
                <a:ea typeface="Cambria" panose="02040503050406030204" pitchFamily="18" charset="0"/>
                <a:cs typeface="Mangal" panose="02040503050203030202" pitchFamily="18" charset="0"/>
              </a:rPr>
              <a:t> </a:t>
            </a:r>
            <a:r>
              <a:rPr lang="en-US" sz="1600" dirty="0">
                <a:latin typeface="Roboto Condensed"/>
                <a:ea typeface="Cambria" panose="02040503050406030204" pitchFamily="18" charset="0"/>
                <a:cs typeface="Mangal" panose="02040503050203030202" pitchFamily="18" charset="0"/>
              </a:rPr>
              <a:t>became the first State where </a:t>
            </a:r>
            <a:r>
              <a:rPr lang="en-US" sz="1600" b="1" dirty="0">
                <a:latin typeface="Roboto Condensed"/>
                <a:ea typeface="Cambria" panose="02040503050406030204" pitchFamily="18" charset="0"/>
                <a:cs typeface="Mangal" panose="02040503050203030202" pitchFamily="18" charset="0"/>
              </a:rPr>
              <a:t>100% coverage of VVPATs with </a:t>
            </a:r>
            <a:r>
              <a:rPr lang="en-US" sz="1600" b="1" dirty="0" smtClean="0">
                <a:latin typeface="Roboto Condensed"/>
                <a:ea typeface="Cambria" panose="02040503050406030204" pitchFamily="18" charset="0"/>
                <a:cs typeface="Mangal" panose="02040503050203030202" pitchFamily="18" charset="0"/>
              </a:rPr>
              <a:t>EVMs</a:t>
            </a:r>
            <a:r>
              <a:rPr lang="en-US" sz="1600" b="1" dirty="0">
                <a:latin typeface="Roboto Condensed"/>
                <a:ea typeface="Cambria" panose="02040503050406030204" pitchFamily="18" charset="0"/>
                <a:cs typeface="Mangal" panose="02040503050203030202" pitchFamily="18" charset="0"/>
              </a:rPr>
              <a:t> </a:t>
            </a:r>
            <a:r>
              <a:rPr lang="en-US" sz="1600" dirty="0" smtClean="0">
                <a:latin typeface="Roboto Condensed"/>
                <a:ea typeface="Cambria" panose="02040503050406030204" pitchFamily="18" charset="0"/>
                <a:cs typeface="Mangal" panose="02040503050203030202" pitchFamily="18" charset="0"/>
              </a:rPr>
              <a:t>during Goa Legislative Assembly Election, 2017.</a:t>
            </a:r>
            <a:endParaRPr lang="en-IN" sz="1600" dirty="0">
              <a:latin typeface="Roboto Condensed"/>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IN" sz="1600" b="1" dirty="0" smtClean="0">
                <a:latin typeface="Roboto Condensed"/>
                <a:ea typeface="Cambria" panose="02040503050406030204" pitchFamily="18" charset="0"/>
                <a:cs typeface="Mangal" panose="02040503050203030202" pitchFamily="18" charset="0"/>
              </a:rPr>
              <a:t>12</a:t>
            </a:r>
            <a:r>
              <a:rPr lang="en-IN" sz="1600" b="1" baseline="30000" dirty="0" smtClean="0">
                <a:latin typeface="Roboto Condensed"/>
                <a:ea typeface="Cambria" panose="02040503050406030204" pitchFamily="18" charset="0"/>
                <a:cs typeface="Mangal" panose="02040503050203030202" pitchFamily="18" charset="0"/>
              </a:rPr>
              <a:t>th</a:t>
            </a:r>
            <a:r>
              <a:rPr lang="en-IN" sz="1600" b="1" dirty="0">
                <a:latin typeface="Roboto Condensed"/>
                <a:ea typeface="Cambria" panose="02040503050406030204" pitchFamily="18" charset="0"/>
                <a:cs typeface="Mangal" panose="02040503050203030202" pitchFamily="18" charset="0"/>
              </a:rPr>
              <a:t> </a:t>
            </a:r>
            <a:r>
              <a:rPr lang="en-IN" sz="1600" b="1" dirty="0" smtClean="0">
                <a:latin typeface="Roboto Condensed"/>
                <a:ea typeface="Cambria" panose="02040503050406030204" pitchFamily="18" charset="0"/>
                <a:cs typeface="Mangal" panose="02040503050203030202" pitchFamily="18" charset="0"/>
              </a:rPr>
              <a:t>August 2017: </a:t>
            </a:r>
            <a:r>
              <a:rPr lang="en-IN" sz="1600" dirty="0" smtClean="0">
                <a:latin typeface="Roboto Condensed"/>
                <a:ea typeface="Cambria" panose="02040503050406030204" pitchFamily="18" charset="0"/>
                <a:cs typeface="Mangal" panose="02040503050203030202" pitchFamily="18" charset="0"/>
              </a:rPr>
              <a:t>In all </a:t>
            </a:r>
            <a:r>
              <a:rPr lang="en-IN" sz="1600" dirty="0">
                <a:latin typeface="Roboto Condensed"/>
                <a:ea typeface="Cambria" panose="02040503050406030204" pitchFamily="18" charset="0"/>
                <a:cs typeface="Mangal" panose="02040503050203030202" pitchFamily="18" charset="0"/>
              </a:rPr>
              <a:t>party </a:t>
            </a:r>
            <a:r>
              <a:rPr lang="en-IN" sz="1600" dirty="0" smtClean="0">
                <a:latin typeface="Roboto Condensed"/>
                <a:ea typeface="Cambria" panose="02040503050406030204" pitchFamily="18" charset="0"/>
                <a:cs typeface="Mangal" panose="02040503050203030202" pitchFamily="18" charset="0"/>
              </a:rPr>
              <a:t>meeting, </a:t>
            </a:r>
            <a:r>
              <a:rPr lang="en-IN" sz="1600" dirty="0">
                <a:latin typeface="Roboto Condensed"/>
                <a:ea typeface="Cambria" panose="02040503050406030204" pitchFamily="18" charset="0"/>
                <a:cs typeface="Mangal" panose="02040503050203030202" pitchFamily="18" charset="0"/>
              </a:rPr>
              <a:t>the Commission committed to ensure 100% coverage of VVPATs in all future </a:t>
            </a:r>
            <a:r>
              <a:rPr lang="en-IN" sz="1600" dirty="0" smtClean="0">
                <a:latin typeface="Roboto Condensed"/>
                <a:ea typeface="Cambria" panose="02040503050406030204" pitchFamily="18" charset="0"/>
                <a:cs typeface="Mangal" panose="02040503050203030202" pitchFamily="18" charset="0"/>
              </a:rPr>
              <a:t>elections.</a:t>
            </a:r>
            <a:endParaRPr lang="en-IN" sz="1600" dirty="0">
              <a:latin typeface="Roboto Condensed"/>
              <a:ea typeface="Calibri" panose="020F0502020204030204" pitchFamily="34" charset="0"/>
              <a:cs typeface="Mangal" panose="02040503050203030202" pitchFamily="18" charset="0"/>
            </a:endParaRPr>
          </a:p>
          <a:p>
            <a:pPr marL="342900" lvl="0" indent="-342900" algn="just">
              <a:lnSpc>
                <a:spcPct val="115000"/>
              </a:lnSpc>
              <a:buFont typeface="Symbol" panose="05050102010706020507" pitchFamily="18" charset="2"/>
              <a:buChar char=""/>
            </a:pPr>
            <a:r>
              <a:rPr lang="en-IN" sz="1600" b="1" dirty="0" smtClean="0">
                <a:latin typeface="Roboto Condensed"/>
                <a:ea typeface="Times New Roman" panose="02020603050405020304" pitchFamily="18" charset="0"/>
                <a:cs typeface="Mangal" panose="02040503050203030202" pitchFamily="18" charset="0"/>
              </a:rPr>
              <a:t>April-May 2019: 100</a:t>
            </a:r>
            <a:r>
              <a:rPr lang="en-IN" sz="1600" b="1" dirty="0">
                <a:latin typeface="Roboto Condensed"/>
                <a:ea typeface="Times New Roman" panose="02020603050405020304" pitchFamily="18" charset="0"/>
                <a:cs typeface="Mangal" panose="02040503050203030202" pitchFamily="18" charset="0"/>
              </a:rPr>
              <a:t>% Deployment of VVPATs</a:t>
            </a:r>
            <a:r>
              <a:rPr lang="en-IN" sz="1600" dirty="0">
                <a:latin typeface="Roboto Condensed"/>
                <a:ea typeface="Times New Roman" panose="02020603050405020304" pitchFamily="18" charset="0"/>
                <a:cs typeface="Mangal" panose="02040503050203030202" pitchFamily="18" charset="0"/>
              </a:rPr>
              <a:t> in </a:t>
            </a:r>
            <a:r>
              <a:rPr lang="en-IN" sz="1600" dirty="0" err="1">
                <a:latin typeface="Roboto Condensed"/>
                <a:ea typeface="Times New Roman" panose="02020603050405020304" pitchFamily="18" charset="0"/>
                <a:cs typeface="Mangal" panose="02040503050203030202" pitchFamily="18" charset="0"/>
              </a:rPr>
              <a:t>Lok</a:t>
            </a:r>
            <a:r>
              <a:rPr lang="en-IN" sz="1600" dirty="0">
                <a:latin typeface="Roboto Condensed"/>
                <a:ea typeface="Times New Roman" panose="02020603050405020304" pitchFamily="18" charset="0"/>
                <a:cs typeface="Mangal" panose="02040503050203030202" pitchFamily="18" charset="0"/>
              </a:rPr>
              <a:t> </a:t>
            </a:r>
            <a:r>
              <a:rPr lang="en-IN" sz="1600" dirty="0" smtClean="0">
                <a:latin typeface="Roboto Condensed"/>
                <a:ea typeface="Times New Roman" panose="02020603050405020304" pitchFamily="18" charset="0"/>
                <a:cs typeface="Mangal" panose="02040503050203030202" pitchFamily="18" charset="0"/>
              </a:rPr>
              <a:t>Sabha Elections 2019.</a:t>
            </a:r>
            <a:endParaRPr lang="en-IN" sz="1600" dirty="0">
              <a:effectLst/>
              <a:latin typeface="Roboto Condensed"/>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6829130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VVPAT Complaint – Rule 49MA</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72</a:t>
            </a:fld>
            <a:endParaRPr lang="en"/>
          </a:p>
        </p:txBody>
      </p:sp>
      <p:sp>
        <p:nvSpPr>
          <p:cNvPr id="4" name="TextBox 3"/>
          <p:cNvSpPr txBox="1"/>
          <p:nvPr/>
        </p:nvSpPr>
        <p:spPr>
          <a:xfrm>
            <a:off x="457200" y="1276350"/>
            <a:ext cx="8305800" cy="3600986"/>
          </a:xfrm>
          <a:prstGeom prst="rect">
            <a:avLst/>
          </a:prstGeom>
          <a:noFill/>
        </p:spPr>
        <p:txBody>
          <a:bodyPr wrap="square" rtlCol="0">
            <a:spAutoFit/>
          </a:bodyPr>
          <a:lstStyle/>
          <a:p>
            <a:r>
              <a:rPr lang="en-US" sz="1800" b="1" dirty="0">
                <a:solidFill>
                  <a:schemeClr val="tx1"/>
                </a:solidFill>
                <a:latin typeface="Roboto Condensed"/>
                <a:cs typeface="Times New Roman" pitchFamily="18" charset="0"/>
              </a:rPr>
              <a:t>In case a </a:t>
            </a:r>
            <a:r>
              <a:rPr lang="en-US" sz="1800" b="1" u="sng" dirty="0">
                <a:solidFill>
                  <a:schemeClr val="tx1"/>
                </a:solidFill>
                <a:latin typeface="Roboto Condensed"/>
                <a:cs typeface="Times New Roman" pitchFamily="18" charset="0"/>
              </a:rPr>
              <a:t>voter complains of wrong printing by VVPAT</a:t>
            </a:r>
            <a:r>
              <a:rPr lang="en-US" sz="1800" b="1" dirty="0">
                <a:solidFill>
                  <a:schemeClr val="tx1"/>
                </a:solidFill>
                <a:latin typeface="Roboto Condensed"/>
                <a:cs typeface="Times New Roman" pitchFamily="18" charset="0"/>
              </a:rPr>
              <a:t>:</a:t>
            </a:r>
          </a:p>
          <a:p>
            <a:endParaRPr lang="en-US" sz="1800" b="1" dirty="0">
              <a:solidFill>
                <a:schemeClr val="tx1"/>
              </a:solidFill>
              <a:latin typeface="Roboto Condensed"/>
              <a:cs typeface="Times New Roman" pitchFamily="18" charset="0"/>
            </a:endParaRPr>
          </a:p>
          <a:p>
            <a:pPr marL="285750" indent="-285750" algn="just">
              <a:buFont typeface="Arial"/>
              <a:buChar char="•"/>
            </a:pPr>
            <a:r>
              <a:rPr lang="en-US" sz="1600" dirty="0">
                <a:solidFill>
                  <a:schemeClr val="tx1"/>
                </a:solidFill>
                <a:latin typeface="Roboto Condensed"/>
                <a:cs typeface="Times New Roman" pitchFamily="18" charset="0"/>
              </a:rPr>
              <a:t>He will report to Presiding </a:t>
            </a:r>
            <a:r>
              <a:rPr lang="en-US" sz="1600" dirty="0" smtClean="0">
                <a:solidFill>
                  <a:schemeClr val="tx1"/>
                </a:solidFill>
                <a:latin typeface="Roboto Condensed"/>
                <a:cs typeface="Times New Roman" pitchFamily="18" charset="0"/>
              </a:rPr>
              <a:t>Officer.</a:t>
            </a:r>
            <a:endParaRPr lang="en-US" sz="1600" dirty="0">
              <a:solidFill>
                <a:schemeClr val="tx1"/>
              </a:solidFill>
              <a:latin typeface="Roboto Condensed"/>
              <a:cs typeface="Times New Roman" pitchFamily="18" charset="0"/>
            </a:endParaRPr>
          </a:p>
          <a:p>
            <a:pPr marL="285750" indent="-285750" algn="just">
              <a:buFont typeface="Arial"/>
              <a:buChar char="•"/>
            </a:pPr>
            <a:r>
              <a:rPr lang="en-US" sz="1600" dirty="0">
                <a:solidFill>
                  <a:schemeClr val="tx1"/>
                </a:solidFill>
                <a:latin typeface="Roboto Condensed"/>
                <a:cs typeface="Times New Roman" pitchFamily="18" charset="0"/>
              </a:rPr>
              <a:t>Presiding Officer will take a declaration explaining that if found false he can be </a:t>
            </a:r>
            <a:r>
              <a:rPr lang="en-US" sz="1600" dirty="0" smtClean="0">
                <a:solidFill>
                  <a:schemeClr val="tx1"/>
                </a:solidFill>
                <a:latin typeface="Roboto Condensed"/>
                <a:cs typeface="Times New Roman" pitchFamily="18" charset="0"/>
              </a:rPr>
              <a:t>penalized.</a:t>
            </a:r>
            <a:endParaRPr lang="en-US" sz="1600" dirty="0">
              <a:solidFill>
                <a:schemeClr val="tx1"/>
              </a:solidFill>
              <a:latin typeface="Roboto Condensed"/>
              <a:cs typeface="Times New Roman" pitchFamily="18" charset="0"/>
            </a:endParaRPr>
          </a:p>
          <a:p>
            <a:pPr marL="285750" indent="-285750" algn="just">
              <a:buFont typeface="Arial"/>
              <a:buChar char="•"/>
            </a:pPr>
            <a:r>
              <a:rPr lang="en-US" sz="1600" dirty="0">
                <a:solidFill>
                  <a:schemeClr val="tx1"/>
                </a:solidFill>
                <a:latin typeface="Roboto Condensed"/>
                <a:cs typeface="Times New Roman" pitchFamily="18" charset="0"/>
              </a:rPr>
              <a:t>PO will then record in 17A and permit him to cast a </a:t>
            </a:r>
            <a:r>
              <a:rPr lang="en-US" sz="1600" u="sng" dirty="0">
                <a:solidFill>
                  <a:schemeClr val="tx1"/>
                </a:solidFill>
                <a:latin typeface="Roboto Condensed"/>
                <a:cs typeface="Times New Roman" pitchFamily="18" charset="0"/>
              </a:rPr>
              <a:t>‘test vote’ </a:t>
            </a:r>
            <a:r>
              <a:rPr lang="en-US" sz="1600" dirty="0">
                <a:solidFill>
                  <a:schemeClr val="tx1"/>
                </a:solidFill>
                <a:latin typeface="Roboto Condensed"/>
                <a:cs typeface="Times New Roman" pitchFamily="18" charset="0"/>
              </a:rPr>
              <a:t>in presence of PO and Polling </a:t>
            </a:r>
            <a:r>
              <a:rPr lang="en-US" sz="1600" dirty="0" smtClean="0">
                <a:solidFill>
                  <a:schemeClr val="tx1"/>
                </a:solidFill>
                <a:latin typeface="Roboto Condensed"/>
                <a:cs typeface="Times New Roman" pitchFamily="18" charset="0"/>
              </a:rPr>
              <a:t>Agents.</a:t>
            </a:r>
            <a:endParaRPr lang="en-US" sz="1600" dirty="0">
              <a:solidFill>
                <a:schemeClr val="tx1"/>
              </a:solidFill>
              <a:latin typeface="Roboto Condensed"/>
              <a:cs typeface="Times New Roman" pitchFamily="18" charset="0"/>
            </a:endParaRPr>
          </a:p>
          <a:p>
            <a:pPr marL="285750" indent="-285750" algn="just">
              <a:buFont typeface="Arial"/>
              <a:buChar char="•"/>
            </a:pPr>
            <a:r>
              <a:rPr lang="en-US" sz="1600" dirty="0">
                <a:solidFill>
                  <a:schemeClr val="tx1"/>
                </a:solidFill>
                <a:latin typeface="Roboto Condensed"/>
                <a:cs typeface="Times New Roman" pitchFamily="18" charset="0"/>
              </a:rPr>
              <a:t>If found false PO will record in 17A and 17C so that the test vote is not </a:t>
            </a:r>
            <a:r>
              <a:rPr lang="en-US" sz="1600" dirty="0" smtClean="0">
                <a:solidFill>
                  <a:schemeClr val="tx1"/>
                </a:solidFill>
                <a:latin typeface="Roboto Condensed"/>
                <a:cs typeface="Times New Roman" pitchFamily="18" charset="0"/>
              </a:rPr>
              <a:t>counted.</a:t>
            </a:r>
            <a:endParaRPr lang="en-US" sz="1600" dirty="0">
              <a:solidFill>
                <a:schemeClr val="tx1"/>
              </a:solidFill>
              <a:latin typeface="Roboto Condensed"/>
              <a:cs typeface="Times New Roman" pitchFamily="18" charset="0"/>
            </a:endParaRPr>
          </a:p>
          <a:p>
            <a:pPr marL="285750" indent="-285750" algn="just">
              <a:buFont typeface="Arial"/>
              <a:buChar char="•"/>
            </a:pPr>
            <a:r>
              <a:rPr lang="en-US" sz="1600" dirty="0">
                <a:solidFill>
                  <a:schemeClr val="tx1"/>
                </a:solidFill>
                <a:latin typeface="Roboto Condensed"/>
                <a:cs typeface="Times New Roman" pitchFamily="18" charset="0"/>
              </a:rPr>
              <a:t>If found true then PO will stop poll and report to </a:t>
            </a:r>
            <a:r>
              <a:rPr lang="en-US" sz="1600" dirty="0" smtClean="0">
                <a:solidFill>
                  <a:schemeClr val="tx1"/>
                </a:solidFill>
                <a:latin typeface="Roboto Condensed"/>
                <a:cs typeface="Times New Roman" pitchFamily="18" charset="0"/>
              </a:rPr>
              <a:t>RO.</a:t>
            </a:r>
            <a:endParaRPr lang="en-US" sz="1600" dirty="0">
              <a:solidFill>
                <a:schemeClr val="tx1"/>
              </a:solidFill>
              <a:latin typeface="Roboto Condensed"/>
              <a:cs typeface="Times New Roman" pitchFamily="18" charset="0"/>
            </a:endParaRPr>
          </a:p>
          <a:p>
            <a:pPr marL="285750" indent="-285750" algn="just">
              <a:buFont typeface="Arial"/>
              <a:buChar char="•"/>
            </a:pPr>
            <a:endParaRPr lang="en-US" sz="1600" b="1" dirty="0">
              <a:solidFill>
                <a:schemeClr val="tx1"/>
              </a:solidFill>
              <a:latin typeface="Roboto Condensed"/>
              <a:cs typeface="Times New Roman" pitchFamily="18" charset="0"/>
            </a:endParaRPr>
          </a:p>
          <a:p>
            <a:pPr marL="285750" indent="-285750" algn="just">
              <a:buFont typeface="Arial"/>
              <a:buChar char="•"/>
            </a:pPr>
            <a:r>
              <a:rPr lang="en-US" sz="1600" b="1" dirty="0">
                <a:solidFill>
                  <a:schemeClr val="tx1"/>
                </a:solidFill>
                <a:latin typeface="Roboto Condensed"/>
                <a:cs typeface="Times New Roman" pitchFamily="18" charset="0"/>
              </a:rPr>
              <a:t>Since the introduction of VVPATs, more than 83 crore voters have cast their votes with full satisfaction &amp; </a:t>
            </a:r>
            <a:r>
              <a:rPr lang="en-US" sz="1600" b="1" u="sng" dirty="0">
                <a:solidFill>
                  <a:schemeClr val="tx1"/>
                </a:solidFill>
                <a:latin typeface="Roboto Condensed"/>
                <a:cs typeface="Times New Roman" pitchFamily="18" charset="0"/>
              </a:rPr>
              <a:t>ONLY 17 (seventeen) complaints </a:t>
            </a:r>
            <a:r>
              <a:rPr lang="en-US" sz="1600" b="1" dirty="0">
                <a:solidFill>
                  <a:schemeClr val="tx1"/>
                </a:solidFill>
                <a:latin typeface="Roboto Condensed"/>
                <a:cs typeface="Times New Roman" pitchFamily="18" charset="0"/>
              </a:rPr>
              <a:t>received u/r 49MA, which were </a:t>
            </a:r>
            <a:r>
              <a:rPr lang="en-US" sz="1600" b="1" dirty="0" smtClean="0">
                <a:solidFill>
                  <a:schemeClr val="tx1"/>
                </a:solidFill>
                <a:latin typeface="Roboto Condensed"/>
                <a:cs typeface="Times New Roman" pitchFamily="18" charset="0"/>
              </a:rPr>
              <a:t>all </a:t>
            </a:r>
            <a:r>
              <a:rPr lang="en-US" sz="1600" b="1" dirty="0">
                <a:solidFill>
                  <a:schemeClr val="tx1"/>
                </a:solidFill>
                <a:latin typeface="Roboto Condensed"/>
                <a:cs typeface="Times New Roman" pitchFamily="18" charset="0"/>
              </a:rPr>
              <a:t>FOUND TO BE FALSE. </a:t>
            </a:r>
          </a:p>
          <a:p>
            <a:pPr marL="285750" indent="-285750">
              <a:buFont typeface="Arial"/>
              <a:buChar char="•"/>
            </a:pPr>
            <a:endParaRPr lang="en-US" sz="1600" b="1" dirty="0">
              <a:solidFill>
                <a:schemeClr val="tx1"/>
              </a:solidFill>
              <a:latin typeface="Roboto Condensed"/>
              <a:cs typeface="Times New Roman" pitchFamily="18" charset="0"/>
            </a:endParaRPr>
          </a:p>
        </p:txBody>
      </p:sp>
    </p:spTree>
    <p:extLst>
      <p:ext uri="{BB962C8B-B14F-4D97-AF65-F5344CB8AC3E}">
        <p14:creationId xmlns:p14="http://schemas.microsoft.com/office/powerpoint/2010/main" val="25247107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VVPAT RECOUNTING PROCESS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73</a:t>
            </a:fld>
            <a:endParaRPr lang="en"/>
          </a:p>
        </p:txBody>
      </p:sp>
      <p:sp>
        <p:nvSpPr>
          <p:cNvPr id="4" name="TextBox 3"/>
          <p:cNvSpPr txBox="1"/>
          <p:nvPr/>
        </p:nvSpPr>
        <p:spPr>
          <a:xfrm>
            <a:off x="228600" y="1428750"/>
            <a:ext cx="8496944" cy="2800766"/>
          </a:xfrm>
          <a:prstGeom prst="rect">
            <a:avLst/>
          </a:prstGeom>
          <a:noFill/>
        </p:spPr>
        <p:txBody>
          <a:bodyPr wrap="square" rtlCol="0">
            <a:spAutoFit/>
          </a:bodyPr>
          <a:lstStyle/>
          <a:p>
            <a:pPr marL="285750" indent="-285750" algn="just">
              <a:buFont typeface="Arial" pitchFamily="34" charset="0"/>
              <a:buChar char="•"/>
            </a:pPr>
            <a:r>
              <a:rPr lang="en-US" sz="1600" dirty="0">
                <a:latin typeface="Roboto Condensed" charset="0"/>
                <a:ea typeface="Roboto Condensed" charset="0"/>
              </a:rPr>
              <a:t>Counting of votes according to Rule 56C of Conduct of Election </a:t>
            </a:r>
            <a:r>
              <a:rPr lang="en-US" sz="1600" dirty="0" smtClean="0">
                <a:latin typeface="Roboto Condensed" charset="0"/>
                <a:ea typeface="Roboto Condensed" charset="0"/>
              </a:rPr>
              <a:t>Rules,1961.</a:t>
            </a:r>
            <a:endParaRPr lang="en-US" sz="1600" dirty="0">
              <a:latin typeface="Roboto Condensed" charset="0"/>
              <a:ea typeface="Roboto Condensed" charset="0"/>
            </a:endParaRPr>
          </a:p>
          <a:p>
            <a:pPr marL="285750" indent="-285750" algn="just">
              <a:buFont typeface="Arial" pitchFamily="34" charset="0"/>
              <a:buChar char="•"/>
            </a:pPr>
            <a:endParaRPr lang="en-US" sz="1600" dirty="0">
              <a:latin typeface="Roboto Condensed" charset="0"/>
              <a:ea typeface="Roboto Condensed" charset="0"/>
            </a:endParaRPr>
          </a:p>
          <a:p>
            <a:pPr marL="285750" indent="-285750" algn="just">
              <a:buFont typeface="Arial" pitchFamily="34" charset="0"/>
              <a:buChar char="•"/>
            </a:pPr>
            <a:r>
              <a:rPr lang="en-US" sz="1600" dirty="0">
                <a:latin typeface="Roboto Condensed" charset="0"/>
                <a:ea typeface="Roboto Condensed" charset="0"/>
              </a:rPr>
              <a:t>After announcement of result any candidate/ his agent may apply in writing to the RO for counting of paper slips of VVPAT under </a:t>
            </a:r>
            <a:r>
              <a:rPr lang="en-US" sz="1600" b="1" dirty="0">
                <a:latin typeface="Roboto Condensed" charset="0"/>
                <a:ea typeface="Roboto Condensed" charset="0"/>
              </a:rPr>
              <a:t>Rule </a:t>
            </a:r>
            <a:r>
              <a:rPr lang="en-US" sz="1600" b="1" dirty="0" smtClean="0">
                <a:latin typeface="Roboto Condensed" charset="0"/>
                <a:ea typeface="Roboto Condensed" charset="0"/>
              </a:rPr>
              <a:t>56D.</a:t>
            </a:r>
            <a:endParaRPr lang="en-US" sz="1600" dirty="0">
              <a:latin typeface="Roboto Condensed" charset="0"/>
              <a:ea typeface="Roboto Condensed" charset="0"/>
            </a:endParaRPr>
          </a:p>
          <a:p>
            <a:pPr marL="285750" indent="-285750" algn="just">
              <a:buFont typeface="Arial" pitchFamily="34" charset="0"/>
              <a:buChar char="•"/>
            </a:pPr>
            <a:endParaRPr lang="en-US" sz="1600" dirty="0">
              <a:latin typeface="Roboto Condensed" charset="0"/>
              <a:ea typeface="Roboto Condensed" charset="0"/>
            </a:endParaRPr>
          </a:p>
          <a:p>
            <a:pPr marL="285750" indent="-285750" algn="just">
              <a:buFont typeface="Arial" pitchFamily="34" charset="0"/>
              <a:buChar char="•"/>
            </a:pPr>
            <a:r>
              <a:rPr lang="en-US" sz="1600" dirty="0">
                <a:latin typeface="Roboto Condensed" charset="0"/>
                <a:ea typeface="Roboto Condensed" charset="0"/>
              </a:rPr>
              <a:t>The RO shall pass a speaking order on whether the slip counting to be </a:t>
            </a:r>
            <a:r>
              <a:rPr lang="en-US" sz="1600" dirty="0" smtClean="0">
                <a:latin typeface="Roboto Condensed" charset="0"/>
                <a:ea typeface="Roboto Condensed" charset="0"/>
              </a:rPr>
              <a:t>allowed.</a:t>
            </a:r>
            <a:endParaRPr lang="en-US" sz="1600" dirty="0">
              <a:latin typeface="Roboto Condensed" charset="0"/>
              <a:ea typeface="Roboto Condensed" charset="0"/>
            </a:endParaRPr>
          </a:p>
          <a:p>
            <a:pPr marL="285750" indent="-285750" algn="just">
              <a:buFont typeface="Arial" pitchFamily="34" charset="0"/>
              <a:buChar char="•"/>
            </a:pPr>
            <a:endParaRPr lang="en-US" sz="1600" dirty="0">
              <a:latin typeface="Roboto Condensed" charset="0"/>
              <a:ea typeface="Roboto Condensed" charset="0"/>
            </a:endParaRPr>
          </a:p>
          <a:p>
            <a:pPr marL="285750" indent="-285750" algn="just">
              <a:buFont typeface="Arial" pitchFamily="34" charset="0"/>
              <a:buChar char="•"/>
            </a:pPr>
            <a:r>
              <a:rPr lang="en-US" sz="1600" dirty="0">
                <a:latin typeface="Roboto Condensed" charset="0"/>
                <a:ea typeface="Roboto Condensed" charset="0"/>
              </a:rPr>
              <a:t>Till date, in </a:t>
            </a:r>
            <a:r>
              <a:rPr lang="en-US" sz="1600" b="1" dirty="0">
                <a:latin typeface="Roboto Condensed" charset="0"/>
                <a:ea typeface="Roboto Condensed" charset="0"/>
              </a:rPr>
              <a:t>16 (Sixteen)</a:t>
            </a:r>
            <a:r>
              <a:rPr lang="en-US" sz="1600" dirty="0">
                <a:latin typeface="Roboto Condensed" charset="0"/>
                <a:ea typeface="Roboto Condensed" charset="0"/>
              </a:rPr>
              <a:t> instances RO has allowed slip counting since 2017. </a:t>
            </a:r>
            <a:r>
              <a:rPr lang="en-US" sz="1600" b="1" dirty="0">
                <a:latin typeface="Roboto Condensed" charset="0"/>
                <a:ea typeface="Roboto Condensed" charset="0"/>
              </a:rPr>
              <a:t>All counts </a:t>
            </a:r>
            <a:r>
              <a:rPr lang="en-US" sz="1600" b="1" dirty="0" smtClean="0">
                <a:latin typeface="Roboto Condensed" charset="0"/>
                <a:ea typeface="Roboto Condensed" charset="0"/>
              </a:rPr>
              <a:t>matched.</a:t>
            </a:r>
            <a:endParaRPr lang="en-US" sz="1600" b="1" dirty="0">
              <a:latin typeface="Roboto Condensed" charset="0"/>
              <a:ea typeface="Roboto Condensed" charset="0"/>
            </a:endParaRPr>
          </a:p>
          <a:p>
            <a:pPr marL="339725"/>
            <a:endParaRPr lang="en-US" sz="1600" dirty="0">
              <a:latin typeface="Roboto Condensed" charset="0"/>
              <a:ea typeface="Roboto Condensed" charset="0"/>
            </a:endParaRPr>
          </a:p>
          <a:p>
            <a:pPr marL="339725"/>
            <a:r>
              <a:rPr lang="en-US" sz="1600" dirty="0">
                <a:latin typeface="Roboto Condensed" charset="0"/>
                <a:ea typeface="Roboto Condensed" charset="0"/>
              </a:rPr>
              <a:t>             </a:t>
            </a:r>
            <a:endParaRPr lang="en-IN" sz="1200" dirty="0"/>
          </a:p>
        </p:txBody>
      </p:sp>
    </p:spTree>
    <p:extLst>
      <p:ext uri="{BB962C8B-B14F-4D97-AF65-F5344CB8AC3E}">
        <p14:creationId xmlns:p14="http://schemas.microsoft.com/office/powerpoint/2010/main" val="28079051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VVPAT RECOUNTING PROCESS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74</a:t>
            </a:fld>
            <a:endParaRPr lang="en"/>
          </a:p>
        </p:txBody>
      </p:sp>
      <p:sp>
        <p:nvSpPr>
          <p:cNvPr id="4" name="TextBox 3"/>
          <p:cNvSpPr txBox="1"/>
          <p:nvPr/>
        </p:nvSpPr>
        <p:spPr>
          <a:xfrm>
            <a:off x="228600" y="1657350"/>
            <a:ext cx="8496944" cy="2031325"/>
          </a:xfrm>
          <a:prstGeom prst="rect">
            <a:avLst/>
          </a:prstGeom>
          <a:noFill/>
        </p:spPr>
        <p:txBody>
          <a:bodyPr wrap="square" rtlCol="0">
            <a:spAutoFit/>
          </a:bodyPr>
          <a:lstStyle/>
          <a:p>
            <a:pPr marL="285750" indent="-285750" algn="just">
              <a:buFont typeface="Arial" pitchFamily="34" charset="0"/>
              <a:buChar char="•"/>
            </a:pPr>
            <a:r>
              <a:rPr lang="en-IN" sz="1800" dirty="0" smtClean="0">
                <a:latin typeface="Roboto Condensed"/>
              </a:rPr>
              <a:t>Between Dec 2017- Dec 2018 VVPAT </a:t>
            </a:r>
            <a:r>
              <a:rPr lang="en-IN" sz="1800" dirty="0">
                <a:latin typeface="Roboto Condensed"/>
              </a:rPr>
              <a:t>slip count done in </a:t>
            </a:r>
            <a:r>
              <a:rPr lang="en-IN" sz="1800" dirty="0">
                <a:solidFill>
                  <a:schemeClr val="tx1"/>
                </a:solidFill>
                <a:latin typeface="Roboto Condensed"/>
              </a:rPr>
              <a:t>1500 randomly selected PS and all these counts </a:t>
            </a:r>
            <a:r>
              <a:rPr lang="en-IN" sz="1800" dirty="0" smtClean="0">
                <a:solidFill>
                  <a:schemeClr val="tx1"/>
                </a:solidFill>
                <a:latin typeface="Roboto Condensed"/>
              </a:rPr>
              <a:t>matched.</a:t>
            </a:r>
          </a:p>
          <a:p>
            <a:pPr marL="285750" indent="-285750" algn="just">
              <a:buFont typeface="Arial" pitchFamily="34" charset="0"/>
              <a:buChar char="•"/>
            </a:pPr>
            <a:endParaRPr lang="en-IN" sz="1800" dirty="0">
              <a:solidFill>
                <a:schemeClr val="tx1"/>
              </a:solidFill>
              <a:latin typeface="Roboto Condensed"/>
            </a:endParaRPr>
          </a:p>
          <a:p>
            <a:pPr marL="285750" indent="-285750" algn="just">
              <a:buFont typeface="Arial" pitchFamily="34" charset="0"/>
              <a:buChar char="•"/>
            </a:pPr>
            <a:r>
              <a:rPr lang="en-US" sz="1800" dirty="0">
                <a:latin typeface="Roboto Condensed"/>
              </a:rPr>
              <a:t>In </a:t>
            </a:r>
            <a:r>
              <a:rPr lang="en-US" sz="1800" dirty="0" smtClean="0">
                <a:latin typeface="Roboto Condensed"/>
              </a:rPr>
              <a:t>2019 </a:t>
            </a:r>
            <a:r>
              <a:rPr lang="en-US" sz="1800" dirty="0" err="1" smtClean="0">
                <a:latin typeface="Roboto Condensed"/>
              </a:rPr>
              <a:t>Lok</a:t>
            </a:r>
            <a:r>
              <a:rPr lang="en-US" sz="1800" dirty="0" smtClean="0">
                <a:latin typeface="Roboto Condensed"/>
              </a:rPr>
              <a:t> Sabha Elections 20,687 VVPATs counted and around 1.25 crore slips matched </a:t>
            </a:r>
            <a:r>
              <a:rPr lang="en-US" sz="1800" dirty="0">
                <a:latin typeface="Roboto Condensed"/>
              </a:rPr>
              <a:t>with EVM </a:t>
            </a:r>
            <a:r>
              <a:rPr lang="en-US" sz="1800" dirty="0" smtClean="0">
                <a:latin typeface="Roboto Condensed"/>
              </a:rPr>
              <a:t>count. A total count </a:t>
            </a:r>
            <a:r>
              <a:rPr lang="en-US" sz="1800" dirty="0">
                <a:latin typeface="Roboto Condensed"/>
              </a:rPr>
              <a:t>variance of </a:t>
            </a:r>
            <a:r>
              <a:rPr lang="en-US" sz="1800" dirty="0" smtClean="0">
                <a:latin typeface="Roboto Condensed"/>
              </a:rPr>
              <a:t>only 0.0004% found in 8 VVPATs, that too </a:t>
            </a:r>
            <a:r>
              <a:rPr lang="en-US" sz="1800" u="sng" dirty="0" smtClean="0">
                <a:latin typeface="Roboto Condensed"/>
              </a:rPr>
              <a:t>due to human errors </a:t>
            </a:r>
            <a:r>
              <a:rPr lang="en-US" sz="1800" dirty="0" smtClean="0">
                <a:latin typeface="Roboto Condensed"/>
              </a:rPr>
              <a:t>and not machine errors, which are being looked into.</a:t>
            </a:r>
            <a:endParaRPr lang="en-IN" sz="1800" dirty="0">
              <a:solidFill>
                <a:schemeClr val="tx1"/>
              </a:solidFill>
              <a:latin typeface="Roboto Condensed"/>
            </a:endParaRPr>
          </a:p>
        </p:txBody>
      </p:sp>
    </p:spTree>
    <p:extLst>
      <p:ext uri="{BB962C8B-B14F-4D97-AF65-F5344CB8AC3E}">
        <p14:creationId xmlns:p14="http://schemas.microsoft.com/office/powerpoint/2010/main" val="28079051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Going Back to Ballot not a Solution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75</a:t>
            </a:fld>
            <a:endParaRPr lang="en"/>
          </a:p>
        </p:txBody>
      </p:sp>
      <p:sp>
        <p:nvSpPr>
          <p:cNvPr id="5" name="TextBox 4"/>
          <p:cNvSpPr txBox="1"/>
          <p:nvPr/>
        </p:nvSpPr>
        <p:spPr>
          <a:xfrm>
            <a:off x="381000" y="1428750"/>
            <a:ext cx="8534400" cy="3046988"/>
          </a:xfrm>
          <a:prstGeom prst="rect">
            <a:avLst/>
          </a:prstGeom>
          <a:noFill/>
        </p:spPr>
        <p:txBody>
          <a:bodyPr wrap="square" rtlCol="0">
            <a:spAutoFit/>
          </a:bodyPr>
          <a:lstStyle/>
          <a:p>
            <a:pPr marL="342900" indent="-342900" algn="just">
              <a:buFontTx/>
              <a:buAutoNum type="arabicPeriod"/>
            </a:pPr>
            <a:r>
              <a:rPr lang="en-US" sz="1600" dirty="0">
                <a:solidFill>
                  <a:schemeClr val="tx1"/>
                </a:solidFill>
                <a:latin typeface="Roboto Condensed"/>
              </a:rPr>
              <a:t>Average around 2000 invalid votes in each Constituency when ballots </a:t>
            </a:r>
            <a:r>
              <a:rPr lang="en-US" sz="1600" dirty="0" smtClean="0">
                <a:solidFill>
                  <a:schemeClr val="tx1"/>
                </a:solidFill>
                <a:latin typeface="Roboto Condensed"/>
              </a:rPr>
              <a:t>used.</a:t>
            </a:r>
          </a:p>
          <a:p>
            <a:pPr marL="342900" indent="-342900" algn="just">
              <a:buFontTx/>
              <a:buAutoNum type="arabicPeriod"/>
            </a:pPr>
            <a:endParaRPr lang="en-US" sz="1600" dirty="0" smtClean="0">
              <a:solidFill>
                <a:schemeClr val="tx1"/>
              </a:solidFill>
              <a:latin typeface="Roboto Condensed"/>
            </a:endParaRPr>
          </a:p>
          <a:p>
            <a:pPr marL="342900" indent="-342900" algn="just">
              <a:buFontTx/>
              <a:buAutoNum type="arabicPeriod"/>
            </a:pPr>
            <a:r>
              <a:rPr lang="en-US" sz="1600" dirty="0" smtClean="0">
                <a:solidFill>
                  <a:schemeClr val="tx1"/>
                </a:solidFill>
                <a:latin typeface="Roboto Condensed"/>
              </a:rPr>
              <a:t>Vote </a:t>
            </a:r>
            <a:r>
              <a:rPr lang="en-US" sz="1600" dirty="0">
                <a:solidFill>
                  <a:schemeClr val="tx1"/>
                </a:solidFill>
                <a:latin typeface="Roboto Condensed"/>
              </a:rPr>
              <a:t>stuffing was very easy with Ballot </a:t>
            </a:r>
            <a:r>
              <a:rPr lang="en-US" sz="1600" dirty="0" smtClean="0">
                <a:solidFill>
                  <a:schemeClr val="tx1"/>
                </a:solidFill>
                <a:latin typeface="Roboto Condensed"/>
              </a:rPr>
              <a:t>papers. EVMs designed to allow only 4 votes per minute ruling out vote stuffing.</a:t>
            </a:r>
          </a:p>
          <a:p>
            <a:pPr marL="342900" indent="-342900" algn="just">
              <a:buFontTx/>
              <a:buAutoNum type="arabicPeriod"/>
            </a:pPr>
            <a:endParaRPr lang="en-US" sz="1600" dirty="0">
              <a:solidFill>
                <a:schemeClr val="tx1"/>
              </a:solidFill>
              <a:latin typeface="Roboto Condensed"/>
            </a:endParaRPr>
          </a:p>
          <a:p>
            <a:pPr marL="342900" indent="-342900" algn="just">
              <a:buFontTx/>
              <a:buAutoNum type="arabicPeriod"/>
            </a:pPr>
            <a:r>
              <a:rPr lang="en-US" sz="1600" dirty="0" smtClean="0">
                <a:solidFill>
                  <a:schemeClr val="tx1"/>
                </a:solidFill>
                <a:latin typeface="Roboto Condensed"/>
              </a:rPr>
              <a:t>Counting </a:t>
            </a:r>
            <a:r>
              <a:rPr lang="en-US" sz="1600" dirty="0">
                <a:solidFill>
                  <a:schemeClr val="tx1"/>
                </a:solidFill>
                <a:latin typeface="Roboto Condensed"/>
              </a:rPr>
              <a:t>of Ballot Papers was always prone to </a:t>
            </a:r>
            <a:r>
              <a:rPr lang="en-US" sz="1600" dirty="0" smtClean="0">
                <a:solidFill>
                  <a:schemeClr val="tx1"/>
                </a:solidFill>
                <a:latin typeface="Roboto Condensed"/>
              </a:rPr>
              <a:t>manual errors. EVM counting both quick and accurate.</a:t>
            </a:r>
          </a:p>
          <a:p>
            <a:pPr marL="342900" indent="-342900" algn="just">
              <a:buFontTx/>
              <a:buAutoNum type="arabicPeriod"/>
            </a:pPr>
            <a:endParaRPr lang="en-US" sz="1600" dirty="0">
              <a:solidFill>
                <a:schemeClr val="tx1"/>
              </a:solidFill>
              <a:latin typeface="Roboto Condensed"/>
            </a:endParaRPr>
          </a:p>
          <a:p>
            <a:pPr marL="342900" indent="-342900" algn="just">
              <a:buFontTx/>
              <a:buAutoNum type="arabicPeriod"/>
            </a:pPr>
            <a:r>
              <a:rPr lang="en-US" sz="1600" dirty="0" smtClean="0">
                <a:solidFill>
                  <a:schemeClr val="tx1"/>
                </a:solidFill>
                <a:latin typeface="Roboto Condensed"/>
              </a:rPr>
              <a:t>Retrograde </a:t>
            </a:r>
            <a:r>
              <a:rPr lang="en-US" sz="1600" dirty="0">
                <a:solidFill>
                  <a:schemeClr val="tx1"/>
                </a:solidFill>
                <a:latin typeface="Roboto Condensed"/>
              </a:rPr>
              <a:t>step in the era of Technology when </a:t>
            </a:r>
            <a:r>
              <a:rPr lang="en-US" sz="1600" dirty="0" smtClean="0">
                <a:solidFill>
                  <a:schemeClr val="tx1"/>
                </a:solidFill>
                <a:latin typeface="Roboto Condensed"/>
              </a:rPr>
              <a:t>even financial transactions done electronically.</a:t>
            </a:r>
          </a:p>
          <a:p>
            <a:pPr marL="342900" indent="-342900" algn="just">
              <a:buFontTx/>
              <a:buAutoNum type="arabicPeriod"/>
            </a:pPr>
            <a:endParaRPr lang="en-US" sz="1600" dirty="0">
              <a:solidFill>
                <a:schemeClr val="tx1"/>
              </a:solidFill>
              <a:latin typeface="Roboto Condensed"/>
            </a:endParaRPr>
          </a:p>
          <a:p>
            <a:pPr marL="342900" indent="-342900" algn="just">
              <a:buFontTx/>
              <a:buAutoNum type="arabicPeriod"/>
            </a:pPr>
            <a:r>
              <a:rPr lang="en-US" sz="1600" dirty="0" smtClean="0">
                <a:solidFill>
                  <a:schemeClr val="tx1"/>
                </a:solidFill>
                <a:latin typeface="Roboto Condensed"/>
              </a:rPr>
              <a:t>Ballot papers are made of wood pulp and hence made at a cost to environment.</a:t>
            </a:r>
            <a:endParaRPr lang="en-US" sz="1600" dirty="0">
              <a:solidFill>
                <a:schemeClr val="tx1"/>
              </a:solidFill>
              <a:latin typeface="Roboto Condensed"/>
            </a:endParaRPr>
          </a:p>
        </p:txBody>
      </p:sp>
    </p:spTree>
    <p:extLst>
      <p:ext uri="{BB962C8B-B14F-4D97-AF65-F5344CB8AC3E}">
        <p14:creationId xmlns:p14="http://schemas.microsoft.com/office/powerpoint/2010/main" val="7260872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N" dirty="0"/>
              <a:t>THANK YOU</a:t>
            </a:r>
          </a:p>
        </p:txBody>
      </p:sp>
    </p:spTree>
    <p:extLst>
      <p:ext uri="{BB962C8B-B14F-4D97-AF65-F5344CB8AC3E}">
        <p14:creationId xmlns:p14="http://schemas.microsoft.com/office/powerpoint/2010/main" val="70671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PRESENT TEC COMPOSITION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8</a:t>
            </a:fld>
            <a:endParaRPr lang="en"/>
          </a:p>
        </p:txBody>
      </p:sp>
      <p:sp>
        <p:nvSpPr>
          <p:cNvPr id="4" name="Rectangle 3"/>
          <p:cNvSpPr/>
          <p:nvPr/>
        </p:nvSpPr>
        <p:spPr>
          <a:xfrm>
            <a:off x="107504" y="1359808"/>
            <a:ext cx="8731696" cy="400110"/>
          </a:xfrm>
          <a:prstGeom prst="rect">
            <a:avLst/>
          </a:prstGeom>
        </p:spPr>
        <p:txBody>
          <a:bodyPr wrap="square">
            <a:spAutoFit/>
          </a:bodyPr>
          <a:lstStyle/>
          <a:p>
            <a:pPr algn="just"/>
            <a:r>
              <a:rPr lang="en-US" sz="2000" b="1" dirty="0">
                <a:solidFill>
                  <a:srgbClr val="FF9800"/>
                </a:solidFill>
                <a:latin typeface="Roboto Condensed Light"/>
                <a:ea typeface="Roboto Condensed Light"/>
                <a:cs typeface="Roboto Condensed Light"/>
                <a:sym typeface="Roboto Condensed Light"/>
              </a:rPr>
              <a:t>4 Eminent Professors from IITs: Renowned Experts in their Fields.</a:t>
            </a:r>
            <a:endParaRPr lang="en-US" sz="2000" b="1" u="sng" dirty="0">
              <a:solidFill>
                <a:srgbClr val="FF9800"/>
              </a:solidFill>
              <a:latin typeface="Roboto Condensed Light"/>
              <a:ea typeface="Roboto Condensed Light"/>
              <a:cs typeface="Roboto Condensed Light"/>
              <a:sym typeface="Roboto Condensed Light"/>
            </a:endParaRPr>
          </a:p>
        </p:txBody>
      </p:sp>
      <p:graphicFrame>
        <p:nvGraphicFramePr>
          <p:cNvPr id="35" name="Diagram 34"/>
          <p:cNvGraphicFramePr/>
          <p:nvPr>
            <p:extLst>
              <p:ext uri="{D42A27DB-BD31-4B8C-83A1-F6EECF244321}">
                <p14:modId xmlns:p14="http://schemas.microsoft.com/office/powerpoint/2010/main" val="4124544655"/>
              </p:ext>
            </p:extLst>
          </p:nvPr>
        </p:nvGraphicFramePr>
        <p:xfrm>
          <a:off x="2024854" y="2043967"/>
          <a:ext cx="392616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Shape 479"/>
          <p:cNvGrpSpPr/>
          <p:nvPr/>
        </p:nvGrpSpPr>
        <p:grpSpPr>
          <a:xfrm>
            <a:off x="2555776" y="3075806"/>
            <a:ext cx="134566" cy="336003"/>
            <a:chOff x="3386850" y="2264625"/>
            <a:chExt cx="203950" cy="509250"/>
          </a:xfrm>
        </p:grpSpPr>
        <p:sp>
          <p:nvSpPr>
            <p:cNvPr id="43"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6" name="Shape 485"/>
          <p:cNvGrpSpPr/>
          <p:nvPr/>
        </p:nvGrpSpPr>
        <p:grpSpPr>
          <a:xfrm>
            <a:off x="2771800" y="2887036"/>
            <a:ext cx="114442" cy="332786"/>
            <a:chOff x="4076175" y="2267050"/>
            <a:chExt cx="173450" cy="504375"/>
          </a:xfrm>
        </p:grpSpPr>
        <p:sp>
          <p:nvSpPr>
            <p:cNvPr id="46"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8" name="Shape 485"/>
          <p:cNvGrpSpPr/>
          <p:nvPr/>
        </p:nvGrpSpPr>
        <p:grpSpPr>
          <a:xfrm>
            <a:off x="2945390" y="3031052"/>
            <a:ext cx="114442" cy="332786"/>
            <a:chOff x="4076175" y="2267050"/>
            <a:chExt cx="173450" cy="504375"/>
          </a:xfrm>
        </p:grpSpPr>
        <p:sp>
          <p:nvSpPr>
            <p:cNvPr id="49"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0"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0" name="Shape 479"/>
          <p:cNvGrpSpPr/>
          <p:nvPr/>
        </p:nvGrpSpPr>
        <p:grpSpPr>
          <a:xfrm>
            <a:off x="2411760" y="3027835"/>
            <a:ext cx="134566" cy="336003"/>
            <a:chOff x="3386850" y="2264625"/>
            <a:chExt cx="203950" cy="509250"/>
          </a:xfrm>
        </p:grpSpPr>
        <p:sp>
          <p:nvSpPr>
            <p:cNvPr id="58"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9"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0" name="TextBox 59"/>
          <p:cNvSpPr txBox="1"/>
          <p:nvPr/>
        </p:nvSpPr>
        <p:spPr>
          <a:xfrm>
            <a:off x="685800" y="2285770"/>
            <a:ext cx="2514600" cy="661720"/>
          </a:xfrm>
          <a:prstGeom prst="rect">
            <a:avLst/>
          </a:prstGeom>
          <a:noFill/>
        </p:spPr>
        <p:txBody>
          <a:bodyPr wrap="square" rtlCol="0">
            <a:spAutoFit/>
          </a:bodyPr>
          <a:lstStyle/>
          <a:p>
            <a:pPr>
              <a:spcBef>
                <a:spcPts val="600"/>
              </a:spcBef>
              <a:defRPr/>
            </a:pPr>
            <a:r>
              <a:rPr lang="en-US" sz="1600" b="1" dirty="0">
                <a:solidFill>
                  <a:prstClr val="black"/>
                </a:solidFill>
                <a:latin typeface="Roboto Condensed" charset="0"/>
                <a:ea typeface="Roboto Condensed" charset="0"/>
              </a:rPr>
              <a:t>Prof D T </a:t>
            </a:r>
            <a:r>
              <a:rPr lang="en-US" sz="1600" b="1" dirty="0" err="1">
                <a:solidFill>
                  <a:prstClr val="black"/>
                </a:solidFill>
                <a:latin typeface="Roboto Condensed" charset="0"/>
                <a:ea typeface="Roboto Condensed" charset="0"/>
              </a:rPr>
              <a:t>Shahani</a:t>
            </a:r>
            <a:r>
              <a:rPr lang="en-US" sz="1600" b="1" dirty="0">
                <a:solidFill>
                  <a:prstClr val="black"/>
                </a:solidFill>
                <a:latin typeface="Roboto Condensed" charset="0"/>
                <a:ea typeface="Roboto Condensed" charset="0"/>
              </a:rPr>
              <a:t>, </a:t>
            </a:r>
          </a:p>
          <a:p>
            <a:pPr>
              <a:spcBef>
                <a:spcPts val="600"/>
              </a:spcBef>
              <a:defRPr/>
            </a:pPr>
            <a:r>
              <a:rPr lang="en-US" sz="1600" dirty="0">
                <a:solidFill>
                  <a:prstClr val="black"/>
                </a:solidFill>
                <a:latin typeface="Roboto Condensed" charset="0"/>
                <a:ea typeface="Roboto Condensed" charset="0"/>
              </a:rPr>
              <a:t>Prof Emeritus, </a:t>
            </a:r>
            <a:r>
              <a:rPr lang="en-US" sz="1600" dirty="0" smtClean="0">
                <a:solidFill>
                  <a:prstClr val="black"/>
                </a:solidFill>
                <a:latin typeface="Roboto Condensed" charset="0"/>
                <a:ea typeface="Roboto Condensed" charset="0"/>
              </a:rPr>
              <a:t>IIT-Delhi</a:t>
            </a:r>
            <a:endParaRPr lang="en-US" sz="1600" dirty="0">
              <a:cs typeface="Aharoni" pitchFamily="2" charset="-79"/>
            </a:endParaRPr>
          </a:p>
        </p:txBody>
      </p:sp>
      <p:sp>
        <p:nvSpPr>
          <p:cNvPr id="62" name="TextBox 61"/>
          <p:cNvSpPr txBox="1"/>
          <p:nvPr/>
        </p:nvSpPr>
        <p:spPr>
          <a:xfrm>
            <a:off x="5181600" y="2208562"/>
            <a:ext cx="3810000" cy="984885"/>
          </a:xfrm>
          <a:prstGeom prst="rect">
            <a:avLst/>
          </a:prstGeom>
          <a:noFill/>
        </p:spPr>
        <p:txBody>
          <a:bodyPr wrap="square" rtlCol="0">
            <a:spAutoFit/>
          </a:bodyPr>
          <a:lstStyle/>
          <a:p>
            <a:pPr>
              <a:spcBef>
                <a:spcPts val="600"/>
              </a:spcBef>
              <a:defRPr/>
            </a:pPr>
            <a:r>
              <a:rPr lang="en-IN" sz="1600" b="1" dirty="0">
                <a:solidFill>
                  <a:prstClr val="black"/>
                </a:solidFill>
                <a:latin typeface="Roboto Condensed" charset="0"/>
                <a:ea typeface="Roboto Condensed" charset="0"/>
              </a:rPr>
              <a:t>Prof </a:t>
            </a:r>
            <a:r>
              <a:rPr lang="en-IN" sz="1600" b="1" dirty="0" err="1">
                <a:solidFill>
                  <a:prstClr val="black"/>
                </a:solidFill>
                <a:latin typeface="Roboto Condensed" charset="0"/>
                <a:ea typeface="Roboto Condensed" charset="0"/>
              </a:rPr>
              <a:t>Rajat</a:t>
            </a:r>
            <a:r>
              <a:rPr lang="en-IN" sz="1600" b="1" dirty="0">
                <a:solidFill>
                  <a:prstClr val="black"/>
                </a:solidFill>
                <a:latin typeface="Roboto Condensed" charset="0"/>
                <a:ea typeface="Roboto Condensed" charset="0"/>
              </a:rPr>
              <a:t> </a:t>
            </a:r>
            <a:r>
              <a:rPr lang="en-IN" sz="1600" b="1" dirty="0" err="1">
                <a:solidFill>
                  <a:prstClr val="black"/>
                </a:solidFill>
                <a:latin typeface="Roboto Condensed" charset="0"/>
                <a:ea typeface="Roboto Condensed" charset="0"/>
              </a:rPr>
              <a:t>Moona</a:t>
            </a:r>
            <a:r>
              <a:rPr lang="en-IN" sz="1600" b="1" dirty="0">
                <a:solidFill>
                  <a:prstClr val="black"/>
                </a:solidFill>
                <a:latin typeface="Roboto Condensed" charset="0"/>
                <a:ea typeface="Roboto Condensed" charset="0"/>
              </a:rPr>
              <a:t>,</a:t>
            </a:r>
          </a:p>
          <a:p>
            <a:pPr>
              <a:spcBef>
                <a:spcPts val="600"/>
              </a:spcBef>
              <a:defRPr/>
            </a:pPr>
            <a:r>
              <a:rPr lang="en-IN" sz="1600" dirty="0">
                <a:solidFill>
                  <a:prstClr val="black"/>
                </a:solidFill>
                <a:latin typeface="Roboto Condensed" charset="0"/>
                <a:ea typeface="Roboto Condensed" charset="0"/>
              </a:rPr>
              <a:t>Director IIT Bhilai,</a:t>
            </a:r>
          </a:p>
          <a:p>
            <a:pPr>
              <a:spcBef>
                <a:spcPts val="600"/>
              </a:spcBef>
              <a:defRPr/>
            </a:pPr>
            <a:r>
              <a:rPr lang="en-IN" sz="1600" dirty="0">
                <a:solidFill>
                  <a:prstClr val="black"/>
                </a:solidFill>
                <a:latin typeface="Roboto Condensed" charset="0"/>
                <a:ea typeface="Roboto Condensed" charset="0"/>
              </a:rPr>
              <a:t>Former Director General </a:t>
            </a:r>
            <a:r>
              <a:rPr lang="en-IN" sz="1600" dirty="0" smtClean="0">
                <a:solidFill>
                  <a:prstClr val="black"/>
                </a:solidFill>
                <a:latin typeface="Roboto Condensed" charset="0"/>
                <a:ea typeface="Roboto Condensed" charset="0"/>
              </a:rPr>
              <a:t>CDAC</a:t>
            </a:r>
            <a:endParaRPr lang="en-IN" sz="1600" dirty="0">
              <a:solidFill>
                <a:prstClr val="black"/>
              </a:solidFill>
              <a:latin typeface="Roboto Condensed" charset="0"/>
              <a:ea typeface="Roboto Condensed" charset="0"/>
            </a:endParaRPr>
          </a:p>
        </p:txBody>
      </p:sp>
      <p:sp>
        <p:nvSpPr>
          <p:cNvPr id="63" name="TextBox 62"/>
          <p:cNvSpPr txBox="1"/>
          <p:nvPr/>
        </p:nvSpPr>
        <p:spPr>
          <a:xfrm>
            <a:off x="5181600" y="3460697"/>
            <a:ext cx="2590800" cy="661720"/>
          </a:xfrm>
          <a:prstGeom prst="rect">
            <a:avLst/>
          </a:prstGeom>
          <a:noFill/>
        </p:spPr>
        <p:txBody>
          <a:bodyPr wrap="square" rtlCol="0">
            <a:spAutoFit/>
          </a:bodyPr>
          <a:lstStyle/>
          <a:p>
            <a:pPr>
              <a:spcBef>
                <a:spcPts val="600"/>
              </a:spcBef>
              <a:defRPr/>
            </a:pPr>
            <a:r>
              <a:rPr lang="en-IN" sz="1600" b="1" dirty="0">
                <a:solidFill>
                  <a:prstClr val="black"/>
                </a:solidFill>
                <a:latin typeface="Roboto Condensed" charset="0"/>
                <a:ea typeface="Roboto Condensed" charset="0"/>
              </a:rPr>
              <a:t>Prof </a:t>
            </a:r>
            <a:r>
              <a:rPr lang="en-IN" sz="1600" b="1" dirty="0" err="1">
                <a:solidFill>
                  <a:prstClr val="black"/>
                </a:solidFill>
                <a:latin typeface="Roboto Condensed" charset="0"/>
                <a:ea typeface="Roboto Condensed" charset="0"/>
              </a:rPr>
              <a:t>Dinesh</a:t>
            </a:r>
            <a:r>
              <a:rPr lang="en-IN" sz="1600" b="1" dirty="0">
                <a:solidFill>
                  <a:prstClr val="black"/>
                </a:solidFill>
                <a:latin typeface="Roboto Condensed" charset="0"/>
                <a:ea typeface="Roboto Condensed" charset="0"/>
              </a:rPr>
              <a:t> K Sharma</a:t>
            </a:r>
            <a:r>
              <a:rPr lang="en-IN" sz="1600" dirty="0">
                <a:solidFill>
                  <a:prstClr val="black"/>
                </a:solidFill>
                <a:latin typeface="Roboto Condensed" charset="0"/>
                <a:ea typeface="Roboto Condensed" charset="0"/>
              </a:rPr>
              <a:t>, </a:t>
            </a:r>
          </a:p>
          <a:p>
            <a:pPr>
              <a:spcBef>
                <a:spcPts val="600"/>
              </a:spcBef>
              <a:defRPr/>
            </a:pPr>
            <a:r>
              <a:rPr lang="en-IN" sz="1600" dirty="0">
                <a:solidFill>
                  <a:prstClr val="black"/>
                </a:solidFill>
                <a:latin typeface="Roboto Condensed" charset="0"/>
                <a:ea typeface="Roboto Condensed" charset="0"/>
              </a:rPr>
              <a:t>Prof Emeritus, IIT Bombay</a:t>
            </a:r>
          </a:p>
        </p:txBody>
      </p:sp>
      <p:sp>
        <p:nvSpPr>
          <p:cNvPr id="64" name="TextBox 63"/>
          <p:cNvSpPr txBox="1"/>
          <p:nvPr/>
        </p:nvSpPr>
        <p:spPr>
          <a:xfrm>
            <a:off x="746960" y="3411809"/>
            <a:ext cx="2555789" cy="661720"/>
          </a:xfrm>
          <a:prstGeom prst="rect">
            <a:avLst/>
          </a:prstGeom>
          <a:noFill/>
        </p:spPr>
        <p:txBody>
          <a:bodyPr wrap="square" rtlCol="0">
            <a:spAutoFit/>
          </a:bodyPr>
          <a:lstStyle/>
          <a:p>
            <a:pPr>
              <a:spcBef>
                <a:spcPts val="600"/>
              </a:spcBef>
              <a:defRPr/>
            </a:pPr>
            <a:r>
              <a:rPr lang="en-IN" sz="1600" b="1" dirty="0">
                <a:solidFill>
                  <a:prstClr val="black"/>
                </a:solidFill>
                <a:latin typeface="Roboto Condensed" charset="0"/>
                <a:ea typeface="Roboto Condensed" charset="0"/>
              </a:rPr>
              <a:t>Prof A K </a:t>
            </a:r>
            <a:r>
              <a:rPr lang="en-IN" sz="1600" b="1" dirty="0" err="1">
                <a:solidFill>
                  <a:prstClr val="black"/>
                </a:solidFill>
                <a:latin typeface="Roboto Condensed" charset="0"/>
                <a:ea typeface="Roboto Condensed" charset="0"/>
              </a:rPr>
              <a:t>Aggarwala</a:t>
            </a:r>
            <a:r>
              <a:rPr lang="en-IN" sz="1600" dirty="0">
                <a:solidFill>
                  <a:prstClr val="black"/>
                </a:solidFill>
                <a:latin typeface="Roboto Condensed" charset="0"/>
                <a:ea typeface="Roboto Condensed" charset="0"/>
              </a:rPr>
              <a:t>,</a:t>
            </a:r>
          </a:p>
          <a:p>
            <a:pPr>
              <a:spcBef>
                <a:spcPts val="600"/>
              </a:spcBef>
              <a:defRPr/>
            </a:pPr>
            <a:r>
              <a:rPr lang="en-IN" sz="1600" dirty="0">
                <a:solidFill>
                  <a:prstClr val="black"/>
                </a:solidFill>
                <a:latin typeface="Roboto Condensed" charset="0"/>
                <a:ea typeface="Roboto Condensed" charset="0"/>
              </a:rPr>
              <a:t>IIT Delhi</a:t>
            </a:r>
          </a:p>
        </p:txBody>
      </p:sp>
    </p:spTree>
    <p:extLst>
      <p:ext uri="{BB962C8B-B14F-4D97-AF65-F5344CB8AC3E}">
        <p14:creationId xmlns:p14="http://schemas.microsoft.com/office/powerpoint/2010/main" val="92856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 dirty="0"/>
              <a:t>TECHNICAL SECURITY </a:t>
            </a:r>
          </a:p>
        </p:txBody>
      </p:sp>
      <p:sp>
        <p:nvSpPr>
          <p:cNvPr id="223" name="Shape 223"/>
          <p:cNvSpPr txBox="1">
            <a:spLocks noGrp="1"/>
          </p:cNvSpPr>
          <p:nvPr>
            <p:ph type="subTitle" idx="1"/>
          </p:nvPr>
        </p:nvSpPr>
        <p:spPr>
          <a:xfrm>
            <a:off x="381000" y="3975448"/>
            <a:ext cx="5127103" cy="784800"/>
          </a:xfrm>
          <a:prstGeom prst="rect">
            <a:avLst/>
          </a:prstGeom>
        </p:spPr>
        <p:txBody>
          <a:bodyPr lIns="91425" tIns="91425" rIns="91425" bIns="91425" anchor="t" anchorCtr="0">
            <a:noAutofit/>
          </a:bodyPr>
          <a:lstStyle/>
          <a:p>
            <a:pPr lvl="0" rtl="0">
              <a:spcBef>
                <a:spcPts val="0"/>
              </a:spcBef>
              <a:buNone/>
            </a:pPr>
            <a:r>
              <a:rPr lang="en-IN" sz="1700" b="1" dirty="0"/>
              <a:t>DESIGN, </a:t>
            </a:r>
            <a:r>
              <a:rPr lang="en-IN" sz="1700" b="1" dirty="0" smtClean="0"/>
              <a:t>PROCESS AND MANUFACTURING</a:t>
            </a:r>
            <a:endParaRPr lang="en" sz="1700" b="1"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9</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TotalTime>
  <Words>7202</Words>
  <Application>Microsoft Office PowerPoint</Application>
  <PresentationFormat>On-screen Show (16:9)</PresentationFormat>
  <Paragraphs>755</Paragraphs>
  <Slides>76</Slides>
  <Notes>60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76</vt:i4>
      </vt:variant>
    </vt:vector>
  </HeadingPairs>
  <TitlesOfParts>
    <vt:vector size="93" baseType="lpstr">
      <vt:lpstr>ＭＳ Ｐゴシック</vt:lpstr>
      <vt:lpstr>Aharoni</vt:lpstr>
      <vt:lpstr>Arial</vt:lpstr>
      <vt:lpstr>Arvo</vt:lpstr>
      <vt:lpstr>Calibri</vt:lpstr>
      <vt:lpstr>Cambria</vt:lpstr>
      <vt:lpstr>Intel Clear</vt:lpstr>
      <vt:lpstr>Intel Clear Light</vt:lpstr>
      <vt:lpstr>Mangal</vt:lpstr>
      <vt:lpstr>Roboto Condensed</vt:lpstr>
      <vt:lpstr>Roboto Condensed Light</vt:lpstr>
      <vt:lpstr>Rockwell</vt:lpstr>
      <vt:lpstr>Symbol</vt:lpstr>
      <vt:lpstr>Times New Roman</vt:lpstr>
      <vt:lpstr>Verdana</vt:lpstr>
      <vt:lpstr>Wingdings</vt:lpstr>
      <vt:lpstr>Salerio template</vt:lpstr>
      <vt:lpstr>PRESENTATION ON  EVM &amp; VVPAT</vt:lpstr>
      <vt:lpstr>AGENDA</vt:lpstr>
      <vt:lpstr>HISTORY OF EVM</vt:lpstr>
      <vt:lpstr>HISTORY OF EVM – 40 YEARS</vt:lpstr>
      <vt:lpstr>TECHNICAL EXPERT COMMITTEE </vt:lpstr>
      <vt:lpstr>T E C- HISTORY &amp; ROLE</vt:lpstr>
      <vt:lpstr>Past TECs</vt:lpstr>
      <vt:lpstr>PRESENT TEC COMPOSITION</vt:lpstr>
      <vt:lpstr>TECHNICAL SECURITY </vt:lpstr>
      <vt:lpstr>1. SECURED DESIGN FEATURES</vt:lpstr>
      <vt:lpstr>2. SECURE DEVELOPMENT &amp; MANUFACTURING</vt:lpstr>
      <vt:lpstr>ADMINISTRATIVE SAFEGUARDS</vt:lpstr>
      <vt:lpstr>ADMINISTRATIVE SAFEGUARDS</vt:lpstr>
      <vt:lpstr>1. STAKEHOLDER PARICIPATION</vt:lpstr>
      <vt:lpstr>2. ALLOCATION &amp; MOVEMENT</vt:lpstr>
      <vt:lpstr>3. FIRST LEVEL CHECKING (FLC)</vt:lpstr>
      <vt:lpstr>FLC PROCESS</vt:lpstr>
      <vt:lpstr>4. RANDOMIZATION               (1/4)</vt:lpstr>
      <vt:lpstr>4. RANDOMIZATION               (2/4)</vt:lpstr>
      <vt:lpstr>4. RANDOMIZATION               (3/4)</vt:lpstr>
      <vt:lpstr>4. RANDOMIZATION-  THE FOUNDATION        OF EVM SECURITY              (4/4) </vt:lpstr>
      <vt:lpstr>5. CANDIDATE SETTING</vt:lpstr>
      <vt:lpstr>6. MULTIPLE MOCK POLLS</vt:lpstr>
      <vt:lpstr>7. POLL DAY CHECKS</vt:lpstr>
      <vt:lpstr>8. POLL CLOSURE &amp; TRANSPORTATION</vt:lpstr>
      <vt:lpstr>9. SECURE STORAGE IN STRONGROOMS TILL COUNTING</vt:lpstr>
      <vt:lpstr>10. STORAGE &amp; SECURITY                  (1/3)</vt:lpstr>
      <vt:lpstr>10. STORAGE &amp; SECURITY                  (2/3)</vt:lpstr>
      <vt:lpstr>10. STORAGE &amp; SECURITY                  (3/3)</vt:lpstr>
      <vt:lpstr>11. COUNTING DAY PROTOCOL</vt:lpstr>
      <vt:lpstr>ELECTION PETITION PERIOD</vt:lpstr>
      <vt:lpstr>ELECTION PETITION PERIOD</vt:lpstr>
      <vt:lpstr>EVM Management System (EMS)</vt:lpstr>
      <vt:lpstr>DEBATE AROUND EVMs-EXPLAINED!</vt:lpstr>
      <vt:lpstr>DOUBTS CREATED AROUND EVM </vt:lpstr>
      <vt:lpstr>NO POSSIBILITY OF EVM HACKING </vt:lpstr>
      <vt:lpstr>NO POSSIBILITY OF REMOTELY ALTERED DISPLAY THROUGH WIRELESS COMMUNICATION</vt:lpstr>
      <vt:lpstr>MEMORY MANIPULATION RULED OUT</vt:lpstr>
      <vt:lpstr>REPLACEMENT OF MICROCONTROLLER/MEMORY CHIP or MOTHERBOARD IMPOSSIBLE </vt:lpstr>
      <vt:lpstr>TAMPERED SOURCE CODE “TROJAN” RULED OUT</vt:lpstr>
      <vt:lpstr>NO POSSIBILITY OF VOTE STUFFING AFTER POLL CLOSURE</vt:lpstr>
      <vt:lpstr>DEFECTIVE VS TAMPERED </vt:lpstr>
      <vt:lpstr>DEFECTIVE/NON-FUNCTIONING VS MANIPULATION/TAMPERED      (1/2)</vt:lpstr>
      <vt:lpstr>DEFECTIVE/NON-FUNCTIONING VS MANIPULATION/TAMPERED      (2/2)</vt:lpstr>
      <vt:lpstr>DEFECTIVE EVM PROTOCOL</vt:lpstr>
      <vt:lpstr>Electronic Voting in Other Countries</vt:lpstr>
      <vt:lpstr>VARIOUS FORMS OF ELECTRONIC VOTING IN OTHER COUNTRIES</vt:lpstr>
      <vt:lpstr>Country Specific Details</vt:lpstr>
      <vt:lpstr>Why Some Countries Discontinued Electronic Voting</vt:lpstr>
      <vt:lpstr>PowerPoint Presentation</vt:lpstr>
      <vt:lpstr>ASPERSIONS VS CONFIDENCE</vt:lpstr>
      <vt:lpstr>BHIND  FINDINGS</vt:lpstr>
      <vt:lpstr>Between March-May 2017</vt:lpstr>
      <vt:lpstr>EVM CHALLENGE- 2017              (1/2)</vt:lpstr>
      <vt:lpstr>EVM CHALLENGE- 2017              (2/2)</vt:lpstr>
      <vt:lpstr>Aspersions in the 5 State Assembly  Elections Nov-Dec 2018:                     (1/2)</vt:lpstr>
      <vt:lpstr>Aspersions in the 5 State Assembly  Elections Nov-Dec 2018:                      (2/2)</vt:lpstr>
      <vt:lpstr> Aspersions in the Lok Sabha Elections 2019:     (1/5)</vt:lpstr>
      <vt:lpstr> Aspersions in the Lok Sabha Elections 2019:     (2/5)</vt:lpstr>
      <vt:lpstr>Aspersions in the Lok Sabha Elections 2019:     (3/5)</vt:lpstr>
      <vt:lpstr>Aspersions in the Lok Sabha Elections 2019:     (4/5)</vt:lpstr>
      <vt:lpstr>Aspersions in the Lok Sabha Elections 2019:     (5/5)</vt:lpstr>
      <vt:lpstr>PAST JUDGEMENTS</vt:lpstr>
      <vt:lpstr>JUDGEMENTS</vt:lpstr>
      <vt:lpstr>Forensic Checking and Secured Storage</vt:lpstr>
      <vt:lpstr>Hon’ble Supreme Court: Dismissed Ballot Paper Request </vt:lpstr>
      <vt:lpstr>The Hon’ble Supreme Court on VVPAT counts</vt:lpstr>
      <vt:lpstr>   VOTER VERIFIABLE PAPER AUDIT TRAIL (VVPAT) </vt:lpstr>
      <vt:lpstr>VVPAT  </vt:lpstr>
      <vt:lpstr>VVPAT </vt:lpstr>
      <vt:lpstr>HISTORY OF VVPAT </vt:lpstr>
      <vt:lpstr>VVPAT Complaint – Rule 49MA</vt:lpstr>
      <vt:lpstr>VVPAT RECOUNTING PROCESS</vt:lpstr>
      <vt:lpstr>VVPAT RECOUNTING PROCESS</vt:lpstr>
      <vt:lpstr>Why Going Back to Ballot not a Solution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Aparna</dc:creator>
  <cp:lastModifiedBy>EMS-1</cp:lastModifiedBy>
  <cp:revision>712</cp:revision>
  <cp:lastPrinted>2019-09-20T06:35:42Z</cp:lastPrinted>
  <dcterms:modified xsi:type="dcterms:W3CDTF">2020-09-01T07:03:49Z</dcterms:modified>
</cp:coreProperties>
</file>